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webp" ContentType="image/webp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2192000" cy="6858000"/>
  <p:notesSz cx="6858000" cy="12192000"/>
  <p:embeddedFontLst>
    <p:embeddedFont>
      <p:font typeface="MiSans" charset="-122" pitchFamily="34"/>
      <p:regular r:id="rId28"/>
    </p:embeddedFont>
    <p:embeddedFont>
      <p:font typeface="Noto Sans SC" charset="-122" pitchFamily="34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openxmlformats.org/officeDocument/2006/relationships/font" Target="fonts/font1.fntdata"/><Relationship Id="rId2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image" Target="../media/image-10-3.webp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image" Target="../media/image-13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image" Target="../media/image-19-3.webp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3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image" Target="../media/image-4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image" Target="../media/image-7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2-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3.png"/><Relationship Id="rId2" Type="http://schemas.openxmlformats.org/officeDocument/2006/relationships/image" Target="../media/image-3-2.png"/><Relationship Id="rId3" Type="http://schemas.openxmlformats.org/officeDocument/2006/relationships/image" Target="../media/image-1-3.png"/><Relationship Id="rId4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s0.jpg">    </p:cNvPr>
          <p:cNvPicPr>
            <a:picLocks noChangeAspect="1"/>
          </p:cNvPicPr>
          <p:nvPr/>
        </p:nvPicPr>
        <p:blipFill>
          <a:blip r:embed="rId1"/>
          <a:srcRect l="2846" r="3013" t="2254" b="8961"/>
          <a:stretch/>
        </p:blipFill>
        <p:spPr>
          <a:xfrm rot="21600000">
            <a:off x="-21590" y="0"/>
            <a:ext cx="12213590" cy="6870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140585" y="1882140"/>
            <a:ext cx="7750810" cy="32289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泡泡玛特：四季财报透视与2026增长边界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3490595" y="4424045"/>
            <a:ext cx="2311400" cy="502920"/>
          </a:xfrm>
          <a:prstGeom prst="roundRect">
            <a:avLst>
              <a:gd name="adj" fmla="val 50000"/>
            </a:avLst>
          </a:prstGeom>
          <a:solidFill>
            <a:srgbClr val="015DBB"/>
          </a:solidFill>
          <a:ln/>
        </p:spPr>
      </p:sp>
      <p:sp>
        <p:nvSpPr>
          <p:cNvPr id="5" name="Text 2"/>
          <p:cNvSpPr/>
          <p:nvPr/>
        </p:nvSpPr>
        <p:spPr>
          <a:xfrm>
            <a:off x="3490595" y="4424045"/>
            <a:ext cx="2311400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455670" y="4476115"/>
            <a:ext cx="2385695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汇报人:Kimi AI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146165" y="4424045"/>
            <a:ext cx="2311400" cy="502920"/>
          </a:xfrm>
          <a:prstGeom prst="roundRect">
            <a:avLst>
              <a:gd name="adj" fmla="val 50000"/>
            </a:avLst>
          </a:prstGeom>
          <a:solidFill>
            <a:srgbClr val="015DBB"/>
          </a:solidFill>
          <a:ln/>
        </p:spPr>
      </p:sp>
      <p:sp>
        <p:nvSpPr>
          <p:cNvPr id="8" name="Text 5"/>
          <p:cNvSpPr/>
          <p:nvPr/>
        </p:nvSpPr>
        <p:spPr>
          <a:xfrm>
            <a:off x="6146165" y="4424045"/>
            <a:ext cx="2311400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111240" y="4476115"/>
            <a:ext cx="2385695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时间:2025/01/01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893745" y="4728174"/>
            <a:ext cx="1141923" cy="723293"/>
          </a:xfrm>
          <a:custGeom>
            <a:avLst/>
            <a:gdLst/>
            <a:ahLst/>
            <a:cxnLst/>
            <a:rect l="l" t="t" r="r" b="b"/>
            <a:pathLst>
              <a:path w="1141923" h="723293">
                <a:moveTo>
                  <a:pt x="50838" y="25788"/>
                </a:moveTo>
                <a:cubicBezTo>
                  <a:pt x="50838" y="40086"/>
                  <a:pt x="39239" y="51676"/>
                  <a:pt x="24931" y="51676"/>
                </a:cubicBezTo>
                <a:cubicBezTo>
                  <a:pt x="10623" y="51676"/>
                  <a:pt x="-976" y="40086"/>
                  <a:pt x="-976" y="25788"/>
                </a:cubicBezTo>
                <a:cubicBezTo>
                  <a:pt x="-976" y="11490"/>
                  <a:pt x="10623" y="-101"/>
                  <a:pt x="24931" y="-101"/>
                </a:cubicBezTo>
                <a:cubicBezTo>
                  <a:pt x="39233" y="-108"/>
                  <a:pt x="50831" y="11473"/>
                  <a:pt x="50838" y="25763"/>
                </a:cubicBezTo>
                <a:cubicBezTo>
                  <a:pt x="50838" y="25772"/>
                  <a:pt x="50838" y="25780"/>
                  <a:pt x="50838" y="25788"/>
                </a:cubicBezTo>
                <a:close/>
                <a:moveTo>
                  <a:pt x="269068" y="25788"/>
                </a:moveTo>
                <a:cubicBezTo>
                  <a:pt x="269068" y="40086"/>
                  <a:pt x="257469" y="51676"/>
                  <a:pt x="243160" y="51676"/>
                </a:cubicBezTo>
                <a:cubicBezTo>
                  <a:pt x="228853" y="51676"/>
                  <a:pt x="217253" y="40086"/>
                  <a:pt x="217253" y="25788"/>
                </a:cubicBezTo>
                <a:cubicBezTo>
                  <a:pt x="217253" y="11490"/>
                  <a:pt x="228853" y="-101"/>
                  <a:pt x="243160" y="-101"/>
                </a:cubicBezTo>
                <a:cubicBezTo>
                  <a:pt x="257461" y="-84"/>
                  <a:pt x="269051" y="11497"/>
                  <a:pt x="269068" y="25788"/>
                </a:cubicBezTo>
                <a:close/>
                <a:moveTo>
                  <a:pt x="487237" y="25788"/>
                </a:moveTo>
                <a:cubicBezTo>
                  <a:pt x="487237" y="40086"/>
                  <a:pt x="475637" y="51676"/>
                  <a:pt x="461329" y="51676"/>
                </a:cubicBezTo>
                <a:cubicBezTo>
                  <a:pt x="447021" y="51676"/>
                  <a:pt x="435422" y="40086"/>
                  <a:pt x="435422" y="25788"/>
                </a:cubicBezTo>
                <a:cubicBezTo>
                  <a:pt x="435422" y="11490"/>
                  <a:pt x="447021" y="-101"/>
                  <a:pt x="461329" y="-101"/>
                </a:cubicBezTo>
                <a:cubicBezTo>
                  <a:pt x="475631" y="-108"/>
                  <a:pt x="487229" y="11473"/>
                  <a:pt x="487237" y="25763"/>
                </a:cubicBezTo>
                <a:cubicBezTo>
                  <a:pt x="487237" y="25772"/>
                  <a:pt x="487237" y="25780"/>
                  <a:pt x="487237" y="25788"/>
                </a:cubicBezTo>
                <a:close/>
                <a:moveTo>
                  <a:pt x="705466" y="25788"/>
                </a:moveTo>
                <a:cubicBezTo>
                  <a:pt x="705466" y="40086"/>
                  <a:pt x="693867" y="51676"/>
                  <a:pt x="679559" y="51676"/>
                </a:cubicBezTo>
                <a:cubicBezTo>
                  <a:pt x="665250" y="51676"/>
                  <a:pt x="653652" y="40086"/>
                  <a:pt x="653652" y="25788"/>
                </a:cubicBezTo>
                <a:cubicBezTo>
                  <a:pt x="653652" y="11490"/>
                  <a:pt x="665250" y="-101"/>
                  <a:pt x="679559" y="-101"/>
                </a:cubicBezTo>
                <a:cubicBezTo>
                  <a:pt x="693861" y="-108"/>
                  <a:pt x="705458" y="11473"/>
                  <a:pt x="705466" y="25763"/>
                </a:cubicBezTo>
                <a:cubicBezTo>
                  <a:pt x="705466" y="25772"/>
                  <a:pt x="705466" y="25780"/>
                  <a:pt x="705466" y="25788"/>
                </a:cubicBezTo>
                <a:close/>
                <a:moveTo>
                  <a:pt x="923695" y="25788"/>
                </a:moveTo>
                <a:cubicBezTo>
                  <a:pt x="923695" y="40086"/>
                  <a:pt x="912096" y="51676"/>
                  <a:pt x="897788" y="51676"/>
                </a:cubicBezTo>
                <a:cubicBezTo>
                  <a:pt x="883481" y="51676"/>
                  <a:pt x="871881" y="40086"/>
                  <a:pt x="871881" y="25788"/>
                </a:cubicBezTo>
                <a:cubicBezTo>
                  <a:pt x="871881" y="11490"/>
                  <a:pt x="883481" y="-101"/>
                  <a:pt x="897788" y="-101"/>
                </a:cubicBezTo>
                <a:cubicBezTo>
                  <a:pt x="912090" y="-108"/>
                  <a:pt x="923688" y="11473"/>
                  <a:pt x="923695" y="25763"/>
                </a:cubicBezTo>
                <a:cubicBezTo>
                  <a:pt x="923695" y="25772"/>
                  <a:pt x="923695" y="25780"/>
                  <a:pt x="923695" y="25788"/>
                </a:cubicBezTo>
                <a:close/>
                <a:moveTo>
                  <a:pt x="1141923" y="25788"/>
                </a:moveTo>
                <a:cubicBezTo>
                  <a:pt x="1141923" y="40086"/>
                  <a:pt x="1130324" y="51676"/>
                  <a:pt x="1116016" y="51676"/>
                </a:cubicBezTo>
                <a:cubicBezTo>
                  <a:pt x="1101708" y="51676"/>
                  <a:pt x="1090109" y="40086"/>
                  <a:pt x="1090109" y="25788"/>
                </a:cubicBezTo>
                <a:cubicBezTo>
                  <a:pt x="1090109" y="11490"/>
                  <a:pt x="1101708" y="-101"/>
                  <a:pt x="1116016" y="-101"/>
                </a:cubicBezTo>
                <a:cubicBezTo>
                  <a:pt x="1130316" y="-84"/>
                  <a:pt x="1141907" y="11497"/>
                  <a:pt x="1141923" y="25788"/>
                </a:cubicBezTo>
                <a:close/>
                <a:moveTo>
                  <a:pt x="50838" y="193692"/>
                </a:moveTo>
                <a:cubicBezTo>
                  <a:pt x="50838" y="207990"/>
                  <a:pt x="39239" y="219580"/>
                  <a:pt x="24931" y="219580"/>
                </a:cubicBezTo>
                <a:cubicBezTo>
                  <a:pt x="10623" y="219580"/>
                  <a:pt x="-976" y="207990"/>
                  <a:pt x="-976" y="193692"/>
                </a:cubicBezTo>
                <a:cubicBezTo>
                  <a:pt x="-976" y="179394"/>
                  <a:pt x="10623" y="167803"/>
                  <a:pt x="24931" y="167803"/>
                </a:cubicBezTo>
                <a:cubicBezTo>
                  <a:pt x="39233" y="167796"/>
                  <a:pt x="50831" y="179377"/>
                  <a:pt x="50838" y="193668"/>
                </a:cubicBezTo>
                <a:cubicBezTo>
                  <a:pt x="50838" y="193676"/>
                  <a:pt x="50838" y="193684"/>
                  <a:pt x="50838" y="193692"/>
                </a:cubicBezTo>
                <a:close/>
                <a:moveTo>
                  <a:pt x="269068" y="193692"/>
                </a:moveTo>
                <a:cubicBezTo>
                  <a:pt x="269068" y="207990"/>
                  <a:pt x="257469" y="219580"/>
                  <a:pt x="243160" y="219580"/>
                </a:cubicBezTo>
                <a:cubicBezTo>
                  <a:pt x="228853" y="219580"/>
                  <a:pt x="217253" y="207990"/>
                  <a:pt x="217253" y="193692"/>
                </a:cubicBezTo>
                <a:cubicBezTo>
                  <a:pt x="217253" y="179394"/>
                  <a:pt x="228853" y="167803"/>
                  <a:pt x="243160" y="167803"/>
                </a:cubicBezTo>
                <a:cubicBezTo>
                  <a:pt x="257461" y="167820"/>
                  <a:pt x="269051" y="179401"/>
                  <a:pt x="269068" y="193692"/>
                </a:cubicBezTo>
                <a:close/>
                <a:moveTo>
                  <a:pt x="487237" y="193692"/>
                </a:moveTo>
                <a:cubicBezTo>
                  <a:pt x="487237" y="207990"/>
                  <a:pt x="475637" y="219580"/>
                  <a:pt x="461329" y="219580"/>
                </a:cubicBezTo>
                <a:cubicBezTo>
                  <a:pt x="447021" y="219580"/>
                  <a:pt x="435422" y="207990"/>
                  <a:pt x="435422" y="193692"/>
                </a:cubicBezTo>
                <a:cubicBezTo>
                  <a:pt x="435422" y="179394"/>
                  <a:pt x="447021" y="167803"/>
                  <a:pt x="461329" y="167803"/>
                </a:cubicBezTo>
                <a:cubicBezTo>
                  <a:pt x="475631" y="167796"/>
                  <a:pt x="487229" y="179377"/>
                  <a:pt x="487237" y="193668"/>
                </a:cubicBezTo>
                <a:cubicBezTo>
                  <a:pt x="487237" y="193676"/>
                  <a:pt x="487237" y="193684"/>
                  <a:pt x="487237" y="193692"/>
                </a:cubicBezTo>
                <a:close/>
                <a:moveTo>
                  <a:pt x="705466" y="193692"/>
                </a:moveTo>
                <a:cubicBezTo>
                  <a:pt x="705466" y="207990"/>
                  <a:pt x="693867" y="219580"/>
                  <a:pt x="679559" y="219580"/>
                </a:cubicBezTo>
                <a:cubicBezTo>
                  <a:pt x="665250" y="219580"/>
                  <a:pt x="653652" y="207990"/>
                  <a:pt x="653652" y="193692"/>
                </a:cubicBezTo>
                <a:cubicBezTo>
                  <a:pt x="653652" y="179394"/>
                  <a:pt x="665250" y="167803"/>
                  <a:pt x="679559" y="167803"/>
                </a:cubicBezTo>
                <a:cubicBezTo>
                  <a:pt x="693861" y="167796"/>
                  <a:pt x="705458" y="179377"/>
                  <a:pt x="705466" y="193668"/>
                </a:cubicBezTo>
                <a:cubicBezTo>
                  <a:pt x="705466" y="193676"/>
                  <a:pt x="705466" y="193684"/>
                  <a:pt x="705466" y="193692"/>
                </a:cubicBezTo>
                <a:close/>
                <a:moveTo>
                  <a:pt x="923695" y="193692"/>
                </a:moveTo>
                <a:cubicBezTo>
                  <a:pt x="923695" y="207990"/>
                  <a:pt x="912096" y="219580"/>
                  <a:pt x="897788" y="219580"/>
                </a:cubicBezTo>
                <a:cubicBezTo>
                  <a:pt x="883481" y="219580"/>
                  <a:pt x="871881" y="207990"/>
                  <a:pt x="871881" y="193692"/>
                </a:cubicBezTo>
                <a:cubicBezTo>
                  <a:pt x="871881" y="179394"/>
                  <a:pt x="883481" y="167803"/>
                  <a:pt x="897788" y="167803"/>
                </a:cubicBezTo>
                <a:cubicBezTo>
                  <a:pt x="912090" y="167796"/>
                  <a:pt x="923688" y="179377"/>
                  <a:pt x="923695" y="193668"/>
                </a:cubicBezTo>
                <a:cubicBezTo>
                  <a:pt x="923695" y="193676"/>
                  <a:pt x="923695" y="193684"/>
                  <a:pt x="923695" y="193692"/>
                </a:cubicBezTo>
                <a:close/>
                <a:moveTo>
                  <a:pt x="1141923" y="193692"/>
                </a:moveTo>
                <a:cubicBezTo>
                  <a:pt x="1141923" y="207990"/>
                  <a:pt x="1130324" y="219580"/>
                  <a:pt x="1116016" y="219580"/>
                </a:cubicBezTo>
                <a:cubicBezTo>
                  <a:pt x="1101708" y="219580"/>
                  <a:pt x="1090109" y="207990"/>
                  <a:pt x="1090109" y="193692"/>
                </a:cubicBezTo>
                <a:cubicBezTo>
                  <a:pt x="1090109" y="179394"/>
                  <a:pt x="1101708" y="167803"/>
                  <a:pt x="1116016" y="167803"/>
                </a:cubicBezTo>
                <a:cubicBezTo>
                  <a:pt x="1130316" y="167820"/>
                  <a:pt x="1141907" y="179401"/>
                  <a:pt x="1141923" y="193692"/>
                </a:cubicBezTo>
                <a:close/>
                <a:moveTo>
                  <a:pt x="50838" y="361596"/>
                </a:moveTo>
                <a:cubicBezTo>
                  <a:pt x="50838" y="375894"/>
                  <a:pt x="39239" y="387485"/>
                  <a:pt x="24931" y="387485"/>
                </a:cubicBezTo>
                <a:cubicBezTo>
                  <a:pt x="10623" y="387485"/>
                  <a:pt x="-976" y="375894"/>
                  <a:pt x="-976" y="361596"/>
                </a:cubicBezTo>
                <a:cubicBezTo>
                  <a:pt x="-976" y="347298"/>
                  <a:pt x="10623" y="335707"/>
                  <a:pt x="24931" y="335707"/>
                </a:cubicBezTo>
                <a:cubicBezTo>
                  <a:pt x="39233" y="335700"/>
                  <a:pt x="50831" y="347280"/>
                  <a:pt x="50838" y="361571"/>
                </a:cubicBezTo>
                <a:cubicBezTo>
                  <a:pt x="50838" y="361579"/>
                  <a:pt x="50838" y="361588"/>
                  <a:pt x="50838" y="361596"/>
                </a:cubicBezTo>
                <a:close/>
                <a:moveTo>
                  <a:pt x="269068" y="361596"/>
                </a:moveTo>
                <a:cubicBezTo>
                  <a:pt x="269068" y="375894"/>
                  <a:pt x="257469" y="387485"/>
                  <a:pt x="243160" y="387485"/>
                </a:cubicBezTo>
                <a:cubicBezTo>
                  <a:pt x="228853" y="387485"/>
                  <a:pt x="217253" y="375894"/>
                  <a:pt x="217253" y="361596"/>
                </a:cubicBezTo>
                <a:cubicBezTo>
                  <a:pt x="217253" y="347298"/>
                  <a:pt x="228853" y="335707"/>
                  <a:pt x="243160" y="335707"/>
                </a:cubicBezTo>
                <a:cubicBezTo>
                  <a:pt x="257461" y="335724"/>
                  <a:pt x="269051" y="347305"/>
                  <a:pt x="269068" y="361596"/>
                </a:cubicBezTo>
                <a:close/>
                <a:moveTo>
                  <a:pt x="487237" y="361596"/>
                </a:moveTo>
                <a:cubicBezTo>
                  <a:pt x="487237" y="375894"/>
                  <a:pt x="475637" y="387485"/>
                  <a:pt x="461329" y="387485"/>
                </a:cubicBezTo>
                <a:cubicBezTo>
                  <a:pt x="447021" y="387485"/>
                  <a:pt x="435422" y="375894"/>
                  <a:pt x="435422" y="361596"/>
                </a:cubicBezTo>
                <a:cubicBezTo>
                  <a:pt x="435422" y="347298"/>
                  <a:pt x="447021" y="335707"/>
                  <a:pt x="461329" y="335707"/>
                </a:cubicBezTo>
                <a:cubicBezTo>
                  <a:pt x="475631" y="335700"/>
                  <a:pt x="487229" y="347280"/>
                  <a:pt x="487237" y="361571"/>
                </a:cubicBezTo>
                <a:cubicBezTo>
                  <a:pt x="487237" y="361579"/>
                  <a:pt x="487237" y="361588"/>
                  <a:pt x="487237" y="361596"/>
                </a:cubicBezTo>
                <a:close/>
                <a:moveTo>
                  <a:pt x="705466" y="361596"/>
                </a:moveTo>
                <a:cubicBezTo>
                  <a:pt x="705466" y="375894"/>
                  <a:pt x="693867" y="387485"/>
                  <a:pt x="679559" y="387485"/>
                </a:cubicBezTo>
                <a:cubicBezTo>
                  <a:pt x="665250" y="387485"/>
                  <a:pt x="653652" y="375894"/>
                  <a:pt x="653652" y="361596"/>
                </a:cubicBezTo>
                <a:cubicBezTo>
                  <a:pt x="653652" y="347298"/>
                  <a:pt x="665250" y="335707"/>
                  <a:pt x="679559" y="335707"/>
                </a:cubicBezTo>
                <a:cubicBezTo>
                  <a:pt x="693861" y="335700"/>
                  <a:pt x="705458" y="347280"/>
                  <a:pt x="705466" y="361571"/>
                </a:cubicBezTo>
                <a:cubicBezTo>
                  <a:pt x="705466" y="361579"/>
                  <a:pt x="705466" y="361588"/>
                  <a:pt x="705466" y="361596"/>
                </a:cubicBezTo>
                <a:close/>
                <a:moveTo>
                  <a:pt x="923695" y="361596"/>
                </a:moveTo>
                <a:cubicBezTo>
                  <a:pt x="923695" y="375894"/>
                  <a:pt x="912096" y="387485"/>
                  <a:pt x="897788" y="387485"/>
                </a:cubicBezTo>
                <a:cubicBezTo>
                  <a:pt x="883481" y="387485"/>
                  <a:pt x="871881" y="375894"/>
                  <a:pt x="871881" y="361596"/>
                </a:cubicBezTo>
                <a:cubicBezTo>
                  <a:pt x="871881" y="347298"/>
                  <a:pt x="883481" y="335707"/>
                  <a:pt x="897788" y="335707"/>
                </a:cubicBezTo>
                <a:cubicBezTo>
                  <a:pt x="912090" y="335700"/>
                  <a:pt x="923688" y="347280"/>
                  <a:pt x="923695" y="361571"/>
                </a:cubicBezTo>
                <a:cubicBezTo>
                  <a:pt x="923695" y="361579"/>
                  <a:pt x="923695" y="361588"/>
                  <a:pt x="923695" y="361596"/>
                </a:cubicBezTo>
                <a:close/>
                <a:moveTo>
                  <a:pt x="1141923" y="361596"/>
                </a:moveTo>
                <a:cubicBezTo>
                  <a:pt x="1141923" y="375894"/>
                  <a:pt x="1130324" y="387485"/>
                  <a:pt x="1116016" y="387485"/>
                </a:cubicBezTo>
                <a:cubicBezTo>
                  <a:pt x="1101708" y="387485"/>
                  <a:pt x="1090109" y="375894"/>
                  <a:pt x="1090109" y="361596"/>
                </a:cubicBezTo>
                <a:cubicBezTo>
                  <a:pt x="1090109" y="347298"/>
                  <a:pt x="1101708" y="335707"/>
                  <a:pt x="1116016" y="335707"/>
                </a:cubicBezTo>
                <a:cubicBezTo>
                  <a:pt x="1130316" y="335724"/>
                  <a:pt x="1141907" y="347305"/>
                  <a:pt x="1141923" y="361596"/>
                </a:cubicBezTo>
                <a:close/>
                <a:moveTo>
                  <a:pt x="50838" y="529500"/>
                </a:moveTo>
                <a:cubicBezTo>
                  <a:pt x="50838" y="543798"/>
                  <a:pt x="39239" y="555389"/>
                  <a:pt x="24931" y="555389"/>
                </a:cubicBezTo>
                <a:cubicBezTo>
                  <a:pt x="10623" y="555389"/>
                  <a:pt x="-976" y="543798"/>
                  <a:pt x="-976" y="529500"/>
                </a:cubicBezTo>
                <a:cubicBezTo>
                  <a:pt x="-976" y="515202"/>
                  <a:pt x="10623" y="503612"/>
                  <a:pt x="24931" y="503612"/>
                </a:cubicBezTo>
                <a:cubicBezTo>
                  <a:pt x="39233" y="503605"/>
                  <a:pt x="50831" y="515184"/>
                  <a:pt x="50838" y="529475"/>
                </a:cubicBezTo>
                <a:cubicBezTo>
                  <a:pt x="50838" y="529484"/>
                  <a:pt x="50838" y="529492"/>
                  <a:pt x="50838" y="529500"/>
                </a:cubicBezTo>
                <a:close/>
                <a:moveTo>
                  <a:pt x="269068" y="529500"/>
                </a:moveTo>
                <a:cubicBezTo>
                  <a:pt x="269068" y="543798"/>
                  <a:pt x="257469" y="555389"/>
                  <a:pt x="243160" y="555389"/>
                </a:cubicBezTo>
                <a:cubicBezTo>
                  <a:pt x="228853" y="555389"/>
                  <a:pt x="217253" y="543798"/>
                  <a:pt x="217253" y="529500"/>
                </a:cubicBezTo>
                <a:cubicBezTo>
                  <a:pt x="217253" y="515202"/>
                  <a:pt x="228853" y="503612"/>
                  <a:pt x="243160" y="503612"/>
                </a:cubicBezTo>
                <a:cubicBezTo>
                  <a:pt x="257461" y="503629"/>
                  <a:pt x="269051" y="515209"/>
                  <a:pt x="269068" y="529500"/>
                </a:cubicBezTo>
                <a:close/>
                <a:moveTo>
                  <a:pt x="487237" y="529500"/>
                </a:moveTo>
                <a:cubicBezTo>
                  <a:pt x="487237" y="543798"/>
                  <a:pt x="475637" y="555389"/>
                  <a:pt x="461329" y="555389"/>
                </a:cubicBezTo>
                <a:cubicBezTo>
                  <a:pt x="447021" y="555389"/>
                  <a:pt x="435422" y="543798"/>
                  <a:pt x="435422" y="529500"/>
                </a:cubicBezTo>
                <a:cubicBezTo>
                  <a:pt x="435422" y="515202"/>
                  <a:pt x="447021" y="503612"/>
                  <a:pt x="461329" y="503612"/>
                </a:cubicBezTo>
                <a:cubicBezTo>
                  <a:pt x="475631" y="503605"/>
                  <a:pt x="487229" y="515184"/>
                  <a:pt x="487237" y="529475"/>
                </a:cubicBezTo>
                <a:cubicBezTo>
                  <a:pt x="487237" y="529484"/>
                  <a:pt x="487237" y="529492"/>
                  <a:pt x="487237" y="529500"/>
                </a:cubicBezTo>
                <a:close/>
                <a:moveTo>
                  <a:pt x="705466" y="529500"/>
                </a:moveTo>
                <a:cubicBezTo>
                  <a:pt x="705466" y="543798"/>
                  <a:pt x="693867" y="555389"/>
                  <a:pt x="679559" y="555389"/>
                </a:cubicBezTo>
                <a:cubicBezTo>
                  <a:pt x="665250" y="555389"/>
                  <a:pt x="653652" y="543798"/>
                  <a:pt x="653652" y="529500"/>
                </a:cubicBezTo>
                <a:cubicBezTo>
                  <a:pt x="653652" y="515202"/>
                  <a:pt x="665250" y="503612"/>
                  <a:pt x="679559" y="503612"/>
                </a:cubicBezTo>
                <a:cubicBezTo>
                  <a:pt x="693861" y="503605"/>
                  <a:pt x="705458" y="515184"/>
                  <a:pt x="705466" y="529475"/>
                </a:cubicBezTo>
                <a:cubicBezTo>
                  <a:pt x="705466" y="529484"/>
                  <a:pt x="705466" y="529492"/>
                  <a:pt x="705466" y="529500"/>
                </a:cubicBezTo>
                <a:close/>
                <a:moveTo>
                  <a:pt x="923695" y="529500"/>
                </a:moveTo>
                <a:cubicBezTo>
                  <a:pt x="923695" y="543798"/>
                  <a:pt x="912096" y="555389"/>
                  <a:pt x="897788" y="555389"/>
                </a:cubicBezTo>
                <a:cubicBezTo>
                  <a:pt x="883481" y="555389"/>
                  <a:pt x="871881" y="543798"/>
                  <a:pt x="871881" y="529500"/>
                </a:cubicBezTo>
                <a:cubicBezTo>
                  <a:pt x="871881" y="515202"/>
                  <a:pt x="883481" y="503612"/>
                  <a:pt x="897788" y="503612"/>
                </a:cubicBezTo>
                <a:cubicBezTo>
                  <a:pt x="912090" y="503605"/>
                  <a:pt x="923688" y="515184"/>
                  <a:pt x="923695" y="529475"/>
                </a:cubicBezTo>
                <a:cubicBezTo>
                  <a:pt x="923695" y="529484"/>
                  <a:pt x="923695" y="529492"/>
                  <a:pt x="923695" y="529500"/>
                </a:cubicBezTo>
                <a:close/>
                <a:moveTo>
                  <a:pt x="1141923" y="529500"/>
                </a:moveTo>
                <a:cubicBezTo>
                  <a:pt x="1141923" y="543798"/>
                  <a:pt x="1130324" y="555389"/>
                  <a:pt x="1116016" y="555389"/>
                </a:cubicBezTo>
                <a:cubicBezTo>
                  <a:pt x="1101708" y="555389"/>
                  <a:pt x="1090109" y="543798"/>
                  <a:pt x="1090109" y="529500"/>
                </a:cubicBezTo>
                <a:cubicBezTo>
                  <a:pt x="1090109" y="515202"/>
                  <a:pt x="1101708" y="503612"/>
                  <a:pt x="1116016" y="503612"/>
                </a:cubicBezTo>
                <a:cubicBezTo>
                  <a:pt x="1130316" y="503629"/>
                  <a:pt x="1141907" y="515209"/>
                  <a:pt x="1141923" y="529500"/>
                </a:cubicBezTo>
                <a:close/>
                <a:moveTo>
                  <a:pt x="50838" y="697404"/>
                </a:moveTo>
                <a:cubicBezTo>
                  <a:pt x="50838" y="711702"/>
                  <a:pt x="39239" y="723293"/>
                  <a:pt x="24931" y="723293"/>
                </a:cubicBezTo>
                <a:cubicBezTo>
                  <a:pt x="10623" y="723293"/>
                  <a:pt x="-976" y="711702"/>
                  <a:pt x="-976" y="697404"/>
                </a:cubicBezTo>
                <a:cubicBezTo>
                  <a:pt x="-976" y="683106"/>
                  <a:pt x="10623" y="671516"/>
                  <a:pt x="24931" y="671516"/>
                </a:cubicBezTo>
                <a:cubicBezTo>
                  <a:pt x="39233" y="671509"/>
                  <a:pt x="50831" y="683088"/>
                  <a:pt x="50838" y="697379"/>
                </a:cubicBezTo>
                <a:cubicBezTo>
                  <a:pt x="50838" y="697387"/>
                  <a:pt x="50838" y="697395"/>
                  <a:pt x="50838" y="697404"/>
                </a:cubicBezTo>
                <a:close/>
                <a:moveTo>
                  <a:pt x="269068" y="697404"/>
                </a:moveTo>
                <a:cubicBezTo>
                  <a:pt x="269068" y="711702"/>
                  <a:pt x="257469" y="723293"/>
                  <a:pt x="243160" y="723293"/>
                </a:cubicBezTo>
                <a:cubicBezTo>
                  <a:pt x="228853" y="723293"/>
                  <a:pt x="217253" y="711702"/>
                  <a:pt x="217253" y="697404"/>
                </a:cubicBezTo>
                <a:cubicBezTo>
                  <a:pt x="217253" y="683106"/>
                  <a:pt x="228853" y="671516"/>
                  <a:pt x="243160" y="671516"/>
                </a:cubicBezTo>
                <a:cubicBezTo>
                  <a:pt x="257461" y="671532"/>
                  <a:pt x="269051" y="683113"/>
                  <a:pt x="269068" y="697404"/>
                </a:cubicBezTo>
                <a:close/>
                <a:moveTo>
                  <a:pt x="487237" y="697404"/>
                </a:moveTo>
                <a:cubicBezTo>
                  <a:pt x="487237" y="711702"/>
                  <a:pt x="475637" y="723293"/>
                  <a:pt x="461329" y="723293"/>
                </a:cubicBezTo>
                <a:cubicBezTo>
                  <a:pt x="447021" y="723293"/>
                  <a:pt x="435422" y="711702"/>
                  <a:pt x="435422" y="697404"/>
                </a:cubicBezTo>
                <a:cubicBezTo>
                  <a:pt x="435422" y="683106"/>
                  <a:pt x="447021" y="671516"/>
                  <a:pt x="461329" y="671516"/>
                </a:cubicBezTo>
                <a:cubicBezTo>
                  <a:pt x="475631" y="671509"/>
                  <a:pt x="487229" y="683088"/>
                  <a:pt x="487237" y="697379"/>
                </a:cubicBezTo>
                <a:cubicBezTo>
                  <a:pt x="487237" y="697387"/>
                  <a:pt x="487237" y="697395"/>
                  <a:pt x="487237" y="697404"/>
                </a:cubicBezTo>
                <a:close/>
                <a:moveTo>
                  <a:pt x="705466" y="697404"/>
                </a:moveTo>
                <a:cubicBezTo>
                  <a:pt x="705466" y="711702"/>
                  <a:pt x="693867" y="723293"/>
                  <a:pt x="679559" y="723293"/>
                </a:cubicBezTo>
                <a:cubicBezTo>
                  <a:pt x="665250" y="723293"/>
                  <a:pt x="653652" y="711702"/>
                  <a:pt x="653652" y="697404"/>
                </a:cubicBezTo>
                <a:cubicBezTo>
                  <a:pt x="653652" y="683106"/>
                  <a:pt x="665250" y="671516"/>
                  <a:pt x="679559" y="671516"/>
                </a:cubicBezTo>
                <a:cubicBezTo>
                  <a:pt x="693861" y="671509"/>
                  <a:pt x="705458" y="683088"/>
                  <a:pt x="705466" y="697379"/>
                </a:cubicBezTo>
                <a:cubicBezTo>
                  <a:pt x="705466" y="697387"/>
                  <a:pt x="705466" y="697395"/>
                  <a:pt x="705466" y="697404"/>
                </a:cubicBezTo>
                <a:close/>
                <a:moveTo>
                  <a:pt x="923695" y="697404"/>
                </a:moveTo>
                <a:cubicBezTo>
                  <a:pt x="923695" y="711702"/>
                  <a:pt x="912096" y="723293"/>
                  <a:pt x="897788" y="723293"/>
                </a:cubicBezTo>
                <a:cubicBezTo>
                  <a:pt x="883481" y="723293"/>
                  <a:pt x="871881" y="711702"/>
                  <a:pt x="871881" y="697404"/>
                </a:cubicBezTo>
                <a:cubicBezTo>
                  <a:pt x="871881" y="683106"/>
                  <a:pt x="883481" y="671516"/>
                  <a:pt x="897788" y="671516"/>
                </a:cubicBezTo>
                <a:cubicBezTo>
                  <a:pt x="912090" y="671509"/>
                  <a:pt x="923688" y="683088"/>
                  <a:pt x="923695" y="697379"/>
                </a:cubicBezTo>
                <a:cubicBezTo>
                  <a:pt x="923695" y="697387"/>
                  <a:pt x="923695" y="697395"/>
                  <a:pt x="923695" y="697404"/>
                </a:cubicBezTo>
                <a:close/>
                <a:moveTo>
                  <a:pt x="1141923" y="697404"/>
                </a:moveTo>
                <a:cubicBezTo>
                  <a:pt x="1141923" y="711702"/>
                  <a:pt x="1130324" y="723293"/>
                  <a:pt x="1116016" y="723293"/>
                </a:cubicBezTo>
                <a:cubicBezTo>
                  <a:pt x="1101708" y="723293"/>
                  <a:pt x="1090109" y="711702"/>
                  <a:pt x="1090109" y="697404"/>
                </a:cubicBezTo>
                <a:cubicBezTo>
                  <a:pt x="1090109" y="683106"/>
                  <a:pt x="1101708" y="671516"/>
                  <a:pt x="1116016" y="671516"/>
                </a:cubicBezTo>
                <a:cubicBezTo>
                  <a:pt x="1130316" y="671532"/>
                  <a:pt x="1141907" y="683113"/>
                  <a:pt x="1141923" y="697404"/>
                </a:cubicBezTo>
                <a:close/>
              </a:path>
            </a:pathLst>
          </a:custGeom>
          <a:solidFill>
            <a:srgbClr val="015DBB"/>
          </a:solidFill>
          <a:ln/>
        </p:spPr>
      </p:sp>
      <p:sp>
        <p:nvSpPr>
          <p:cNvPr id="11" name="Text 8"/>
          <p:cNvSpPr/>
          <p:nvPr/>
        </p:nvSpPr>
        <p:spPr>
          <a:xfrm>
            <a:off x="893745" y="4728174"/>
            <a:ext cx="1141923" cy="72329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0230150" y="1569684"/>
            <a:ext cx="1141923" cy="723293"/>
          </a:xfrm>
          <a:custGeom>
            <a:avLst/>
            <a:gdLst/>
            <a:ahLst/>
            <a:cxnLst/>
            <a:rect l="l" t="t" r="r" b="b"/>
            <a:pathLst>
              <a:path w="1141923" h="723293">
                <a:moveTo>
                  <a:pt x="50838" y="25788"/>
                </a:moveTo>
                <a:cubicBezTo>
                  <a:pt x="50838" y="40086"/>
                  <a:pt x="39239" y="51676"/>
                  <a:pt x="24931" y="51676"/>
                </a:cubicBezTo>
                <a:cubicBezTo>
                  <a:pt x="10623" y="51676"/>
                  <a:pt x="-976" y="40086"/>
                  <a:pt x="-976" y="25788"/>
                </a:cubicBezTo>
                <a:cubicBezTo>
                  <a:pt x="-976" y="11490"/>
                  <a:pt x="10623" y="-101"/>
                  <a:pt x="24931" y="-101"/>
                </a:cubicBezTo>
                <a:cubicBezTo>
                  <a:pt x="39233" y="-108"/>
                  <a:pt x="50831" y="11473"/>
                  <a:pt x="50838" y="25763"/>
                </a:cubicBezTo>
                <a:cubicBezTo>
                  <a:pt x="50838" y="25772"/>
                  <a:pt x="50838" y="25780"/>
                  <a:pt x="50838" y="25788"/>
                </a:cubicBezTo>
                <a:close/>
                <a:moveTo>
                  <a:pt x="269068" y="25788"/>
                </a:moveTo>
                <a:cubicBezTo>
                  <a:pt x="269068" y="40086"/>
                  <a:pt x="257469" y="51676"/>
                  <a:pt x="243160" y="51676"/>
                </a:cubicBezTo>
                <a:cubicBezTo>
                  <a:pt x="228853" y="51676"/>
                  <a:pt x="217253" y="40086"/>
                  <a:pt x="217253" y="25788"/>
                </a:cubicBezTo>
                <a:cubicBezTo>
                  <a:pt x="217253" y="11490"/>
                  <a:pt x="228853" y="-101"/>
                  <a:pt x="243160" y="-101"/>
                </a:cubicBezTo>
                <a:cubicBezTo>
                  <a:pt x="257461" y="-84"/>
                  <a:pt x="269051" y="11497"/>
                  <a:pt x="269068" y="25788"/>
                </a:cubicBezTo>
                <a:close/>
                <a:moveTo>
                  <a:pt x="487237" y="25788"/>
                </a:moveTo>
                <a:cubicBezTo>
                  <a:pt x="487237" y="40086"/>
                  <a:pt x="475637" y="51676"/>
                  <a:pt x="461329" y="51676"/>
                </a:cubicBezTo>
                <a:cubicBezTo>
                  <a:pt x="447021" y="51676"/>
                  <a:pt x="435422" y="40086"/>
                  <a:pt x="435422" y="25788"/>
                </a:cubicBezTo>
                <a:cubicBezTo>
                  <a:pt x="435422" y="11490"/>
                  <a:pt x="447021" y="-101"/>
                  <a:pt x="461329" y="-101"/>
                </a:cubicBezTo>
                <a:cubicBezTo>
                  <a:pt x="475631" y="-108"/>
                  <a:pt x="487229" y="11473"/>
                  <a:pt x="487237" y="25763"/>
                </a:cubicBezTo>
                <a:cubicBezTo>
                  <a:pt x="487237" y="25772"/>
                  <a:pt x="487237" y="25780"/>
                  <a:pt x="487237" y="25788"/>
                </a:cubicBezTo>
                <a:close/>
                <a:moveTo>
                  <a:pt x="705466" y="25788"/>
                </a:moveTo>
                <a:cubicBezTo>
                  <a:pt x="705466" y="40086"/>
                  <a:pt x="693867" y="51676"/>
                  <a:pt x="679559" y="51676"/>
                </a:cubicBezTo>
                <a:cubicBezTo>
                  <a:pt x="665250" y="51676"/>
                  <a:pt x="653652" y="40086"/>
                  <a:pt x="653652" y="25788"/>
                </a:cubicBezTo>
                <a:cubicBezTo>
                  <a:pt x="653652" y="11490"/>
                  <a:pt x="665250" y="-101"/>
                  <a:pt x="679559" y="-101"/>
                </a:cubicBezTo>
                <a:cubicBezTo>
                  <a:pt x="693861" y="-108"/>
                  <a:pt x="705458" y="11473"/>
                  <a:pt x="705466" y="25763"/>
                </a:cubicBezTo>
                <a:cubicBezTo>
                  <a:pt x="705466" y="25772"/>
                  <a:pt x="705466" y="25780"/>
                  <a:pt x="705466" y="25788"/>
                </a:cubicBezTo>
                <a:close/>
                <a:moveTo>
                  <a:pt x="923695" y="25788"/>
                </a:moveTo>
                <a:cubicBezTo>
                  <a:pt x="923695" y="40086"/>
                  <a:pt x="912096" y="51676"/>
                  <a:pt x="897788" y="51676"/>
                </a:cubicBezTo>
                <a:cubicBezTo>
                  <a:pt x="883481" y="51676"/>
                  <a:pt x="871881" y="40086"/>
                  <a:pt x="871881" y="25788"/>
                </a:cubicBezTo>
                <a:cubicBezTo>
                  <a:pt x="871881" y="11490"/>
                  <a:pt x="883481" y="-101"/>
                  <a:pt x="897788" y="-101"/>
                </a:cubicBezTo>
                <a:cubicBezTo>
                  <a:pt x="912090" y="-108"/>
                  <a:pt x="923688" y="11473"/>
                  <a:pt x="923695" y="25763"/>
                </a:cubicBezTo>
                <a:cubicBezTo>
                  <a:pt x="923695" y="25772"/>
                  <a:pt x="923695" y="25780"/>
                  <a:pt x="923695" y="25788"/>
                </a:cubicBezTo>
                <a:close/>
                <a:moveTo>
                  <a:pt x="1141923" y="25788"/>
                </a:moveTo>
                <a:cubicBezTo>
                  <a:pt x="1141923" y="40086"/>
                  <a:pt x="1130324" y="51676"/>
                  <a:pt x="1116016" y="51676"/>
                </a:cubicBezTo>
                <a:cubicBezTo>
                  <a:pt x="1101708" y="51676"/>
                  <a:pt x="1090109" y="40086"/>
                  <a:pt x="1090109" y="25788"/>
                </a:cubicBezTo>
                <a:cubicBezTo>
                  <a:pt x="1090109" y="11490"/>
                  <a:pt x="1101708" y="-101"/>
                  <a:pt x="1116016" y="-101"/>
                </a:cubicBezTo>
                <a:cubicBezTo>
                  <a:pt x="1130316" y="-84"/>
                  <a:pt x="1141907" y="11497"/>
                  <a:pt x="1141923" y="25788"/>
                </a:cubicBezTo>
                <a:close/>
                <a:moveTo>
                  <a:pt x="50838" y="193692"/>
                </a:moveTo>
                <a:cubicBezTo>
                  <a:pt x="50838" y="207990"/>
                  <a:pt x="39239" y="219580"/>
                  <a:pt x="24931" y="219580"/>
                </a:cubicBezTo>
                <a:cubicBezTo>
                  <a:pt x="10623" y="219580"/>
                  <a:pt x="-976" y="207990"/>
                  <a:pt x="-976" y="193692"/>
                </a:cubicBezTo>
                <a:cubicBezTo>
                  <a:pt x="-976" y="179394"/>
                  <a:pt x="10623" y="167803"/>
                  <a:pt x="24931" y="167803"/>
                </a:cubicBezTo>
                <a:cubicBezTo>
                  <a:pt x="39233" y="167796"/>
                  <a:pt x="50831" y="179377"/>
                  <a:pt x="50838" y="193668"/>
                </a:cubicBezTo>
                <a:cubicBezTo>
                  <a:pt x="50838" y="193676"/>
                  <a:pt x="50838" y="193684"/>
                  <a:pt x="50838" y="193692"/>
                </a:cubicBezTo>
                <a:close/>
                <a:moveTo>
                  <a:pt x="269068" y="193692"/>
                </a:moveTo>
                <a:cubicBezTo>
                  <a:pt x="269068" y="207990"/>
                  <a:pt x="257469" y="219580"/>
                  <a:pt x="243160" y="219580"/>
                </a:cubicBezTo>
                <a:cubicBezTo>
                  <a:pt x="228853" y="219580"/>
                  <a:pt x="217253" y="207990"/>
                  <a:pt x="217253" y="193692"/>
                </a:cubicBezTo>
                <a:cubicBezTo>
                  <a:pt x="217253" y="179394"/>
                  <a:pt x="228853" y="167803"/>
                  <a:pt x="243160" y="167803"/>
                </a:cubicBezTo>
                <a:cubicBezTo>
                  <a:pt x="257461" y="167820"/>
                  <a:pt x="269051" y="179401"/>
                  <a:pt x="269068" y="193692"/>
                </a:cubicBezTo>
                <a:close/>
                <a:moveTo>
                  <a:pt x="487237" y="193692"/>
                </a:moveTo>
                <a:cubicBezTo>
                  <a:pt x="487237" y="207990"/>
                  <a:pt x="475637" y="219580"/>
                  <a:pt x="461329" y="219580"/>
                </a:cubicBezTo>
                <a:cubicBezTo>
                  <a:pt x="447021" y="219580"/>
                  <a:pt x="435422" y="207990"/>
                  <a:pt x="435422" y="193692"/>
                </a:cubicBezTo>
                <a:cubicBezTo>
                  <a:pt x="435422" y="179394"/>
                  <a:pt x="447021" y="167803"/>
                  <a:pt x="461329" y="167803"/>
                </a:cubicBezTo>
                <a:cubicBezTo>
                  <a:pt x="475631" y="167796"/>
                  <a:pt x="487229" y="179377"/>
                  <a:pt x="487237" y="193668"/>
                </a:cubicBezTo>
                <a:cubicBezTo>
                  <a:pt x="487237" y="193676"/>
                  <a:pt x="487237" y="193684"/>
                  <a:pt x="487237" y="193692"/>
                </a:cubicBezTo>
                <a:close/>
                <a:moveTo>
                  <a:pt x="705466" y="193692"/>
                </a:moveTo>
                <a:cubicBezTo>
                  <a:pt x="705466" y="207990"/>
                  <a:pt x="693867" y="219580"/>
                  <a:pt x="679559" y="219580"/>
                </a:cubicBezTo>
                <a:cubicBezTo>
                  <a:pt x="665250" y="219580"/>
                  <a:pt x="653652" y="207990"/>
                  <a:pt x="653652" y="193692"/>
                </a:cubicBezTo>
                <a:cubicBezTo>
                  <a:pt x="653652" y="179394"/>
                  <a:pt x="665250" y="167803"/>
                  <a:pt x="679559" y="167803"/>
                </a:cubicBezTo>
                <a:cubicBezTo>
                  <a:pt x="693861" y="167796"/>
                  <a:pt x="705458" y="179377"/>
                  <a:pt x="705466" y="193668"/>
                </a:cubicBezTo>
                <a:cubicBezTo>
                  <a:pt x="705466" y="193676"/>
                  <a:pt x="705466" y="193684"/>
                  <a:pt x="705466" y="193692"/>
                </a:cubicBezTo>
                <a:close/>
                <a:moveTo>
                  <a:pt x="923695" y="193692"/>
                </a:moveTo>
                <a:cubicBezTo>
                  <a:pt x="923695" y="207990"/>
                  <a:pt x="912096" y="219580"/>
                  <a:pt x="897788" y="219580"/>
                </a:cubicBezTo>
                <a:cubicBezTo>
                  <a:pt x="883481" y="219580"/>
                  <a:pt x="871881" y="207990"/>
                  <a:pt x="871881" y="193692"/>
                </a:cubicBezTo>
                <a:cubicBezTo>
                  <a:pt x="871881" y="179394"/>
                  <a:pt x="883481" y="167803"/>
                  <a:pt x="897788" y="167803"/>
                </a:cubicBezTo>
                <a:cubicBezTo>
                  <a:pt x="912090" y="167796"/>
                  <a:pt x="923688" y="179377"/>
                  <a:pt x="923695" y="193668"/>
                </a:cubicBezTo>
                <a:cubicBezTo>
                  <a:pt x="923695" y="193676"/>
                  <a:pt x="923695" y="193684"/>
                  <a:pt x="923695" y="193692"/>
                </a:cubicBezTo>
                <a:close/>
                <a:moveTo>
                  <a:pt x="1141923" y="193692"/>
                </a:moveTo>
                <a:cubicBezTo>
                  <a:pt x="1141923" y="207990"/>
                  <a:pt x="1130324" y="219580"/>
                  <a:pt x="1116016" y="219580"/>
                </a:cubicBezTo>
                <a:cubicBezTo>
                  <a:pt x="1101708" y="219580"/>
                  <a:pt x="1090109" y="207990"/>
                  <a:pt x="1090109" y="193692"/>
                </a:cubicBezTo>
                <a:cubicBezTo>
                  <a:pt x="1090109" y="179394"/>
                  <a:pt x="1101708" y="167803"/>
                  <a:pt x="1116016" y="167803"/>
                </a:cubicBezTo>
                <a:cubicBezTo>
                  <a:pt x="1130316" y="167820"/>
                  <a:pt x="1141907" y="179401"/>
                  <a:pt x="1141923" y="193692"/>
                </a:cubicBezTo>
                <a:close/>
                <a:moveTo>
                  <a:pt x="50838" y="361596"/>
                </a:moveTo>
                <a:cubicBezTo>
                  <a:pt x="50838" y="375894"/>
                  <a:pt x="39239" y="387485"/>
                  <a:pt x="24931" y="387485"/>
                </a:cubicBezTo>
                <a:cubicBezTo>
                  <a:pt x="10623" y="387485"/>
                  <a:pt x="-976" y="375894"/>
                  <a:pt x="-976" y="361596"/>
                </a:cubicBezTo>
                <a:cubicBezTo>
                  <a:pt x="-976" y="347298"/>
                  <a:pt x="10623" y="335707"/>
                  <a:pt x="24931" y="335707"/>
                </a:cubicBezTo>
                <a:cubicBezTo>
                  <a:pt x="39233" y="335700"/>
                  <a:pt x="50831" y="347280"/>
                  <a:pt x="50838" y="361571"/>
                </a:cubicBezTo>
                <a:cubicBezTo>
                  <a:pt x="50838" y="361579"/>
                  <a:pt x="50838" y="361588"/>
                  <a:pt x="50838" y="361596"/>
                </a:cubicBezTo>
                <a:close/>
                <a:moveTo>
                  <a:pt x="269068" y="361596"/>
                </a:moveTo>
                <a:cubicBezTo>
                  <a:pt x="269068" y="375894"/>
                  <a:pt x="257469" y="387485"/>
                  <a:pt x="243160" y="387485"/>
                </a:cubicBezTo>
                <a:cubicBezTo>
                  <a:pt x="228853" y="387485"/>
                  <a:pt x="217253" y="375894"/>
                  <a:pt x="217253" y="361596"/>
                </a:cubicBezTo>
                <a:cubicBezTo>
                  <a:pt x="217253" y="347298"/>
                  <a:pt x="228853" y="335707"/>
                  <a:pt x="243160" y="335707"/>
                </a:cubicBezTo>
                <a:cubicBezTo>
                  <a:pt x="257461" y="335724"/>
                  <a:pt x="269051" y="347305"/>
                  <a:pt x="269068" y="361596"/>
                </a:cubicBezTo>
                <a:close/>
                <a:moveTo>
                  <a:pt x="487237" y="361596"/>
                </a:moveTo>
                <a:cubicBezTo>
                  <a:pt x="487237" y="375894"/>
                  <a:pt x="475637" y="387485"/>
                  <a:pt x="461329" y="387485"/>
                </a:cubicBezTo>
                <a:cubicBezTo>
                  <a:pt x="447021" y="387485"/>
                  <a:pt x="435422" y="375894"/>
                  <a:pt x="435422" y="361596"/>
                </a:cubicBezTo>
                <a:cubicBezTo>
                  <a:pt x="435422" y="347298"/>
                  <a:pt x="447021" y="335707"/>
                  <a:pt x="461329" y="335707"/>
                </a:cubicBezTo>
                <a:cubicBezTo>
                  <a:pt x="475631" y="335700"/>
                  <a:pt x="487229" y="347280"/>
                  <a:pt x="487237" y="361571"/>
                </a:cubicBezTo>
                <a:cubicBezTo>
                  <a:pt x="487237" y="361579"/>
                  <a:pt x="487237" y="361588"/>
                  <a:pt x="487237" y="361596"/>
                </a:cubicBezTo>
                <a:close/>
                <a:moveTo>
                  <a:pt x="705466" y="361596"/>
                </a:moveTo>
                <a:cubicBezTo>
                  <a:pt x="705466" y="375894"/>
                  <a:pt x="693867" y="387485"/>
                  <a:pt x="679559" y="387485"/>
                </a:cubicBezTo>
                <a:cubicBezTo>
                  <a:pt x="665250" y="387485"/>
                  <a:pt x="653652" y="375894"/>
                  <a:pt x="653652" y="361596"/>
                </a:cubicBezTo>
                <a:cubicBezTo>
                  <a:pt x="653652" y="347298"/>
                  <a:pt x="665250" y="335707"/>
                  <a:pt x="679559" y="335707"/>
                </a:cubicBezTo>
                <a:cubicBezTo>
                  <a:pt x="693861" y="335700"/>
                  <a:pt x="705458" y="347280"/>
                  <a:pt x="705466" y="361571"/>
                </a:cubicBezTo>
                <a:cubicBezTo>
                  <a:pt x="705466" y="361579"/>
                  <a:pt x="705466" y="361588"/>
                  <a:pt x="705466" y="361596"/>
                </a:cubicBezTo>
                <a:close/>
                <a:moveTo>
                  <a:pt x="923695" y="361596"/>
                </a:moveTo>
                <a:cubicBezTo>
                  <a:pt x="923695" y="375894"/>
                  <a:pt x="912096" y="387485"/>
                  <a:pt x="897788" y="387485"/>
                </a:cubicBezTo>
                <a:cubicBezTo>
                  <a:pt x="883481" y="387485"/>
                  <a:pt x="871881" y="375894"/>
                  <a:pt x="871881" y="361596"/>
                </a:cubicBezTo>
                <a:cubicBezTo>
                  <a:pt x="871881" y="347298"/>
                  <a:pt x="883481" y="335707"/>
                  <a:pt x="897788" y="335707"/>
                </a:cubicBezTo>
                <a:cubicBezTo>
                  <a:pt x="912090" y="335700"/>
                  <a:pt x="923688" y="347280"/>
                  <a:pt x="923695" y="361571"/>
                </a:cubicBezTo>
                <a:cubicBezTo>
                  <a:pt x="923695" y="361579"/>
                  <a:pt x="923695" y="361588"/>
                  <a:pt x="923695" y="361596"/>
                </a:cubicBezTo>
                <a:close/>
                <a:moveTo>
                  <a:pt x="1141923" y="361596"/>
                </a:moveTo>
                <a:cubicBezTo>
                  <a:pt x="1141923" y="375894"/>
                  <a:pt x="1130324" y="387485"/>
                  <a:pt x="1116016" y="387485"/>
                </a:cubicBezTo>
                <a:cubicBezTo>
                  <a:pt x="1101708" y="387485"/>
                  <a:pt x="1090109" y="375894"/>
                  <a:pt x="1090109" y="361596"/>
                </a:cubicBezTo>
                <a:cubicBezTo>
                  <a:pt x="1090109" y="347298"/>
                  <a:pt x="1101708" y="335707"/>
                  <a:pt x="1116016" y="335707"/>
                </a:cubicBezTo>
                <a:cubicBezTo>
                  <a:pt x="1130316" y="335724"/>
                  <a:pt x="1141907" y="347305"/>
                  <a:pt x="1141923" y="361596"/>
                </a:cubicBezTo>
                <a:close/>
                <a:moveTo>
                  <a:pt x="50838" y="529500"/>
                </a:moveTo>
                <a:cubicBezTo>
                  <a:pt x="50838" y="543798"/>
                  <a:pt x="39239" y="555389"/>
                  <a:pt x="24931" y="555389"/>
                </a:cubicBezTo>
                <a:cubicBezTo>
                  <a:pt x="10623" y="555389"/>
                  <a:pt x="-976" y="543798"/>
                  <a:pt x="-976" y="529500"/>
                </a:cubicBezTo>
                <a:cubicBezTo>
                  <a:pt x="-976" y="515202"/>
                  <a:pt x="10623" y="503612"/>
                  <a:pt x="24931" y="503612"/>
                </a:cubicBezTo>
                <a:cubicBezTo>
                  <a:pt x="39233" y="503605"/>
                  <a:pt x="50831" y="515184"/>
                  <a:pt x="50838" y="529475"/>
                </a:cubicBezTo>
                <a:cubicBezTo>
                  <a:pt x="50838" y="529484"/>
                  <a:pt x="50838" y="529492"/>
                  <a:pt x="50838" y="529500"/>
                </a:cubicBezTo>
                <a:close/>
                <a:moveTo>
                  <a:pt x="269068" y="529500"/>
                </a:moveTo>
                <a:cubicBezTo>
                  <a:pt x="269068" y="543798"/>
                  <a:pt x="257469" y="555389"/>
                  <a:pt x="243160" y="555389"/>
                </a:cubicBezTo>
                <a:cubicBezTo>
                  <a:pt x="228853" y="555389"/>
                  <a:pt x="217253" y="543798"/>
                  <a:pt x="217253" y="529500"/>
                </a:cubicBezTo>
                <a:cubicBezTo>
                  <a:pt x="217253" y="515202"/>
                  <a:pt x="228853" y="503612"/>
                  <a:pt x="243160" y="503612"/>
                </a:cubicBezTo>
                <a:cubicBezTo>
                  <a:pt x="257461" y="503629"/>
                  <a:pt x="269051" y="515209"/>
                  <a:pt x="269068" y="529500"/>
                </a:cubicBezTo>
                <a:close/>
                <a:moveTo>
                  <a:pt x="487237" y="529500"/>
                </a:moveTo>
                <a:cubicBezTo>
                  <a:pt x="487237" y="543798"/>
                  <a:pt x="475637" y="555389"/>
                  <a:pt x="461329" y="555389"/>
                </a:cubicBezTo>
                <a:cubicBezTo>
                  <a:pt x="447021" y="555389"/>
                  <a:pt x="435422" y="543798"/>
                  <a:pt x="435422" y="529500"/>
                </a:cubicBezTo>
                <a:cubicBezTo>
                  <a:pt x="435422" y="515202"/>
                  <a:pt x="447021" y="503612"/>
                  <a:pt x="461329" y="503612"/>
                </a:cubicBezTo>
                <a:cubicBezTo>
                  <a:pt x="475631" y="503605"/>
                  <a:pt x="487229" y="515184"/>
                  <a:pt x="487237" y="529475"/>
                </a:cubicBezTo>
                <a:cubicBezTo>
                  <a:pt x="487237" y="529484"/>
                  <a:pt x="487237" y="529492"/>
                  <a:pt x="487237" y="529500"/>
                </a:cubicBezTo>
                <a:close/>
                <a:moveTo>
                  <a:pt x="705466" y="529500"/>
                </a:moveTo>
                <a:cubicBezTo>
                  <a:pt x="705466" y="543798"/>
                  <a:pt x="693867" y="555389"/>
                  <a:pt x="679559" y="555389"/>
                </a:cubicBezTo>
                <a:cubicBezTo>
                  <a:pt x="665250" y="555389"/>
                  <a:pt x="653652" y="543798"/>
                  <a:pt x="653652" y="529500"/>
                </a:cubicBezTo>
                <a:cubicBezTo>
                  <a:pt x="653652" y="515202"/>
                  <a:pt x="665250" y="503612"/>
                  <a:pt x="679559" y="503612"/>
                </a:cubicBezTo>
                <a:cubicBezTo>
                  <a:pt x="693861" y="503605"/>
                  <a:pt x="705458" y="515184"/>
                  <a:pt x="705466" y="529475"/>
                </a:cubicBezTo>
                <a:cubicBezTo>
                  <a:pt x="705466" y="529484"/>
                  <a:pt x="705466" y="529492"/>
                  <a:pt x="705466" y="529500"/>
                </a:cubicBezTo>
                <a:close/>
                <a:moveTo>
                  <a:pt x="923695" y="529500"/>
                </a:moveTo>
                <a:cubicBezTo>
                  <a:pt x="923695" y="543798"/>
                  <a:pt x="912096" y="555389"/>
                  <a:pt x="897788" y="555389"/>
                </a:cubicBezTo>
                <a:cubicBezTo>
                  <a:pt x="883481" y="555389"/>
                  <a:pt x="871881" y="543798"/>
                  <a:pt x="871881" y="529500"/>
                </a:cubicBezTo>
                <a:cubicBezTo>
                  <a:pt x="871881" y="515202"/>
                  <a:pt x="883481" y="503612"/>
                  <a:pt x="897788" y="503612"/>
                </a:cubicBezTo>
                <a:cubicBezTo>
                  <a:pt x="912090" y="503605"/>
                  <a:pt x="923688" y="515184"/>
                  <a:pt x="923695" y="529475"/>
                </a:cubicBezTo>
                <a:cubicBezTo>
                  <a:pt x="923695" y="529484"/>
                  <a:pt x="923695" y="529492"/>
                  <a:pt x="923695" y="529500"/>
                </a:cubicBezTo>
                <a:close/>
                <a:moveTo>
                  <a:pt x="1141923" y="529500"/>
                </a:moveTo>
                <a:cubicBezTo>
                  <a:pt x="1141923" y="543798"/>
                  <a:pt x="1130324" y="555389"/>
                  <a:pt x="1116016" y="555389"/>
                </a:cubicBezTo>
                <a:cubicBezTo>
                  <a:pt x="1101708" y="555389"/>
                  <a:pt x="1090109" y="543798"/>
                  <a:pt x="1090109" y="529500"/>
                </a:cubicBezTo>
                <a:cubicBezTo>
                  <a:pt x="1090109" y="515202"/>
                  <a:pt x="1101708" y="503612"/>
                  <a:pt x="1116016" y="503612"/>
                </a:cubicBezTo>
                <a:cubicBezTo>
                  <a:pt x="1130316" y="503629"/>
                  <a:pt x="1141907" y="515209"/>
                  <a:pt x="1141923" y="529500"/>
                </a:cubicBezTo>
                <a:close/>
                <a:moveTo>
                  <a:pt x="50838" y="697404"/>
                </a:moveTo>
                <a:cubicBezTo>
                  <a:pt x="50838" y="711702"/>
                  <a:pt x="39239" y="723293"/>
                  <a:pt x="24931" y="723293"/>
                </a:cubicBezTo>
                <a:cubicBezTo>
                  <a:pt x="10623" y="723293"/>
                  <a:pt x="-976" y="711702"/>
                  <a:pt x="-976" y="697404"/>
                </a:cubicBezTo>
                <a:cubicBezTo>
                  <a:pt x="-976" y="683106"/>
                  <a:pt x="10623" y="671516"/>
                  <a:pt x="24931" y="671516"/>
                </a:cubicBezTo>
                <a:cubicBezTo>
                  <a:pt x="39233" y="671509"/>
                  <a:pt x="50831" y="683088"/>
                  <a:pt x="50838" y="697379"/>
                </a:cubicBezTo>
                <a:cubicBezTo>
                  <a:pt x="50838" y="697387"/>
                  <a:pt x="50838" y="697395"/>
                  <a:pt x="50838" y="697404"/>
                </a:cubicBezTo>
                <a:close/>
                <a:moveTo>
                  <a:pt x="269068" y="697404"/>
                </a:moveTo>
                <a:cubicBezTo>
                  <a:pt x="269068" y="711702"/>
                  <a:pt x="257469" y="723293"/>
                  <a:pt x="243160" y="723293"/>
                </a:cubicBezTo>
                <a:cubicBezTo>
                  <a:pt x="228853" y="723293"/>
                  <a:pt x="217253" y="711702"/>
                  <a:pt x="217253" y="697404"/>
                </a:cubicBezTo>
                <a:cubicBezTo>
                  <a:pt x="217253" y="683106"/>
                  <a:pt x="228853" y="671516"/>
                  <a:pt x="243160" y="671516"/>
                </a:cubicBezTo>
                <a:cubicBezTo>
                  <a:pt x="257461" y="671532"/>
                  <a:pt x="269051" y="683113"/>
                  <a:pt x="269068" y="697404"/>
                </a:cubicBezTo>
                <a:close/>
                <a:moveTo>
                  <a:pt x="487237" y="697404"/>
                </a:moveTo>
                <a:cubicBezTo>
                  <a:pt x="487237" y="711702"/>
                  <a:pt x="475637" y="723293"/>
                  <a:pt x="461329" y="723293"/>
                </a:cubicBezTo>
                <a:cubicBezTo>
                  <a:pt x="447021" y="723293"/>
                  <a:pt x="435422" y="711702"/>
                  <a:pt x="435422" y="697404"/>
                </a:cubicBezTo>
                <a:cubicBezTo>
                  <a:pt x="435422" y="683106"/>
                  <a:pt x="447021" y="671516"/>
                  <a:pt x="461329" y="671516"/>
                </a:cubicBezTo>
                <a:cubicBezTo>
                  <a:pt x="475631" y="671509"/>
                  <a:pt x="487229" y="683088"/>
                  <a:pt x="487237" y="697379"/>
                </a:cubicBezTo>
                <a:cubicBezTo>
                  <a:pt x="487237" y="697387"/>
                  <a:pt x="487237" y="697395"/>
                  <a:pt x="487237" y="697404"/>
                </a:cubicBezTo>
                <a:close/>
                <a:moveTo>
                  <a:pt x="705466" y="697404"/>
                </a:moveTo>
                <a:cubicBezTo>
                  <a:pt x="705466" y="711702"/>
                  <a:pt x="693867" y="723293"/>
                  <a:pt x="679559" y="723293"/>
                </a:cubicBezTo>
                <a:cubicBezTo>
                  <a:pt x="665250" y="723293"/>
                  <a:pt x="653652" y="711702"/>
                  <a:pt x="653652" y="697404"/>
                </a:cubicBezTo>
                <a:cubicBezTo>
                  <a:pt x="653652" y="683106"/>
                  <a:pt x="665250" y="671516"/>
                  <a:pt x="679559" y="671516"/>
                </a:cubicBezTo>
                <a:cubicBezTo>
                  <a:pt x="693861" y="671509"/>
                  <a:pt x="705458" y="683088"/>
                  <a:pt x="705466" y="697379"/>
                </a:cubicBezTo>
                <a:cubicBezTo>
                  <a:pt x="705466" y="697387"/>
                  <a:pt x="705466" y="697395"/>
                  <a:pt x="705466" y="697404"/>
                </a:cubicBezTo>
                <a:close/>
                <a:moveTo>
                  <a:pt x="923695" y="697404"/>
                </a:moveTo>
                <a:cubicBezTo>
                  <a:pt x="923695" y="711702"/>
                  <a:pt x="912096" y="723293"/>
                  <a:pt x="897788" y="723293"/>
                </a:cubicBezTo>
                <a:cubicBezTo>
                  <a:pt x="883481" y="723293"/>
                  <a:pt x="871881" y="711702"/>
                  <a:pt x="871881" y="697404"/>
                </a:cubicBezTo>
                <a:cubicBezTo>
                  <a:pt x="871881" y="683106"/>
                  <a:pt x="883481" y="671516"/>
                  <a:pt x="897788" y="671516"/>
                </a:cubicBezTo>
                <a:cubicBezTo>
                  <a:pt x="912090" y="671509"/>
                  <a:pt x="923688" y="683088"/>
                  <a:pt x="923695" y="697379"/>
                </a:cubicBezTo>
                <a:cubicBezTo>
                  <a:pt x="923695" y="697387"/>
                  <a:pt x="923695" y="697395"/>
                  <a:pt x="923695" y="697404"/>
                </a:cubicBezTo>
                <a:close/>
                <a:moveTo>
                  <a:pt x="1141923" y="697404"/>
                </a:moveTo>
                <a:cubicBezTo>
                  <a:pt x="1141923" y="711702"/>
                  <a:pt x="1130324" y="723293"/>
                  <a:pt x="1116016" y="723293"/>
                </a:cubicBezTo>
                <a:cubicBezTo>
                  <a:pt x="1101708" y="723293"/>
                  <a:pt x="1090109" y="711702"/>
                  <a:pt x="1090109" y="697404"/>
                </a:cubicBezTo>
                <a:cubicBezTo>
                  <a:pt x="1090109" y="683106"/>
                  <a:pt x="1101708" y="671516"/>
                  <a:pt x="1116016" y="671516"/>
                </a:cubicBezTo>
                <a:cubicBezTo>
                  <a:pt x="1130316" y="671532"/>
                  <a:pt x="1141907" y="683113"/>
                  <a:pt x="1141923" y="697404"/>
                </a:cubicBezTo>
                <a:close/>
              </a:path>
            </a:pathLst>
          </a:custGeom>
          <a:solidFill>
            <a:srgbClr val="015DBB"/>
          </a:solidFill>
          <a:ln/>
        </p:spPr>
      </p:sp>
      <p:sp>
        <p:nvSpPr>
          <p:cNvPr id="13" name="Text 10"/>
          <p:cNvSpPr/>
          <p:nvPr/>
        </p:nvSpPr>
        <p:spPr>
          <a:xfrm>
            <a:off x="10230150" y="1569684"/>
            <a:ext cx="1141923" cy="723293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4" name="Image 1" descr="https://kimi-img.moonshot.cn/pub/slides/slides_tmpl/image/25-09-08-12:55:40-d2v63j5nfo2stf9dk4m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35" y="4125595"/>
            <a:ext cx="6468110" cy="298450"/>
          </a:xfrm>
          <a:prstGeom prst="rect">
            <a:avLst/>
          </a:prstGeom>
        </p:spPr>
      </p:pic>
      <p:pic>
        <p:nvPicPr>
          <p:cNvPr id="15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0" r="0" t="22162" b="0"/>
          <a:stretch/>
        </p:blipFill>
        <p:spPr>
          <a:xfrm>
            <a:off x="777875" y="2787650"/>
            <a:ext cx="2311400" cy="1800225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pic>
        <p:nvPicPr>
          <p:cNvPr id="4" name="Image 2" descr="https://kimi-web-img.moonshot.cn/img/synapsereality.io/3fa9cbb2fb7d11e4e9d1c32fc2dcd9171440ea05.webp">    </p:cNvPr>
          <p:cNvPicPr>
            <a:picLocks noChangeAspect="1"/>
          </p:cNvPicPr>
          <p:nvPr/>
        </p:nvPicPr>
        <p:blipFill>
          <a:blip r:embed="rId3"/>
          <a:srcRect l="19200" r="19200" t="0" b="0"/>
          <a:stretch/>
        </p:blipFill>
        <p:spPr>
          <a:xfrm>
            <a:off x="254000" y="1397000"/>
            <a:ext cx="5842000" cy="4064000"/>
          </a:xfrm>
          <a:prstGeom prst="roundRect">
            <a:avLst>
              <a:gd name="adj" fmla="val 2500"/>
            </a:avLst>
          </a:prstGeom>
        </p:spPr>
      </p:pic>
      <p:sp>
        <p:nvSpPr>
          <p:cNvPr id="5" name="Text 0"/>
          <p:cNvSpPr/>
          <p:nvPr/>
        </p:nvSpPr>
        <p:spPr>
          <a:xfrm>
            <a:off x="6502400" y="21590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内需红利进入尾声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502400" y="2717800"/>
            <a:ext cx="5524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大摩研报测算，2025年中国盲盒渗透率已接近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，对标日本扭蛋巅峰期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上限，增量空间收窄。</a:t>
            </a: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>
            <a:off x="6502400" y="3429000"/>
            <a:ext cx="5435600" cy="1270000"/>
          </a:xfrm>
          <a:custGeom>
            <a:avLst/>
            <a:gdLst/>
            <a:ahLst/>
            <a:cxnLst/>
            <a:rect l="l" t="t" r="r" b="b"/>
            <a:pathLst>
              <a:path w="5435600" h="12700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1168400"/>
                </a:lnTo>
                <a:cubicBezTo>
                  <a:pt x="5435600" y="1224475"/>
                  <a:pt x="5390075" y="1270000"/>
                  <a:pt x="53340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8" name="Text 3"/>
          <p:cNvSpPr/>
          <p:nvPr/>
        </p:nvSpPr>
        <p:spPr>
          <a:xfrm>
            <a:off x="6705600" y="3632200"/>
            <a:ext cx="5118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泡泡玛特国内收入2025Q3同比增速185%，但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004080"/>
                </a:solidFill>
                <a:highlight>
                  <a:srgbClr val="A8D0F5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环比仅持平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，显示单店增长乏力。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6705600" y="4241800"/>
            <a:ext cx="5118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预计2026年行业增速将降至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以下。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8750" y="16256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线上渠道：二次增长引擎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09550" y="21844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2024年线上业务增速147%，2025Q1-Q3收入占比升至38%，有效对冲线下客流放缓。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1693267" y="2844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2029817" y="3124200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14288" y="57150"/>
                </a:moveTo>
                <a:cubicBezTo>
                  <a:pt x="14288" y="25628"/>
                  <a:pt x="39916" y="0"/>
                  <a:pt x="71438" y="0"/>
                </a:cubicBezTo>
                <a:lnTo>
                  <a:pt x="271463" y="0"/>
                </a:lnTo>
                <a:cubicBezTo>
                  <a:pt x="302984" y="0"/>
                  <a:pt x="328613" y="25628"/>
                  <a:pt x="328613" y="57150"/>
                </a:cubicBezTo>
                <a:lnTo>
                  <a:pt x="328613" y="400050"/>
                </a:lnTo>
                <a:cubicBezTo>
                  <a:pt x="328613" y="431572"/>
                  <a:pt x="302984" y="457200"/>
                  <a:pt x="271463" y="457200"/>
                </a:cubicBezTo>
                <a:lnTo>
                  <a:pt x="71438" y="457200"/>
                </a:lnTo>
                <a:cubicBezTo>
                  <a:pt x="39916" y="457200"/>
                  <a:pt x="14288" y="431572"/>
                  <a:pt x="14288" y="400050"/>
                </a:cubicBezTo>
                <a:lnTo>
                  <a:pt x="14288" y="57150"/>
                </a:lnTo>
                <a:close/>
                <a:moveTo>
                  <a:pt x="71438" y="57150"/>
                </a:moveTo>
                <a:lnTo>
                  <a:pt x="71438" y="328613"/>
                </a:lnTo>
                <a:lnTo>
                  <a:pt x="271463" y="328613"/>
                </a:lnTo>
                <a:lnTo>
                  <a:pt x="271463" y="57150"/>
                </a:lnTo>
                <a:lnTo>
                  <a:pt x="71438" y="57150"/>
                </a:lnTo>
                <a:close/>
                <a:moveTo>
                  <a:pt x="171450" y="421481"/>
                </a:moveTo>
                <a:cubicBezTo>
                  <a:pt x="187256" y="421481"/>
                  <a:pt x="200025" y="408712"/>
                  <a:pt x="200025" y="392906"/>
                </a:cubicBezTo>
                <a:cubicBezTo>
                  <a:pt x="200025" y="377101"/>
                  <a:pt x="187256" y="364331"/>
                  <a:pt x="171450" y="364331"/>
                </a:cubicBezTo>
                <a:cubicBezTo>
                  <a:pt x="155644" y="364331"/>
                  <a:pt x="142875" y="377101"/>
                  <a:pt x="142875" y="392906"/>
                </a:cubicBezTo>
                <a:cubicBezTo>
                  <a:pt x="142875" y="408712"/>
                  <a:pt x="155644" y="421481"/>
                  <a:pt x="171450" y="421481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8" name="Text 4"/>
          <p:cNvSpPr/>
          <p:nvPr/>
        </p:nvSpPr>
        <p:spPr>
          <a:xfrm>
            <a:off x="196850" y="39624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抽盒机小程序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209550" y="4318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核心线上渠道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5587901" y="2844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5895876" y="31242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400496" y="187434"/>
                </a:moveTo>
                <a:cubicBezTo>
                  <a:pt x="361206" y="187523"/>
                  <a:pt x="322808" y="175290"/>
                  <a:pt x="290840" y="152430"/>
                </a:cubicBezTo>
                <a:lnTo>
                  <a:pt x="290840" y="312003"/>
                </a:lnTo>
                <a:cubicBezTo>
                  <a:pt x="290840" y="341561"/>
                  <a:pt x="281821" y="370403"/>
                  <a:pt x="264944" y="394692"/>
                </a:cubicBezTo>
                <a:cubicBezTo>
                  <a:pt x="248067" y="418981"/>
                  <a:pt x="224224" y="437555"/>
                  <a:pt x="196542" y="447913"/>
                </a:cubicBezTo>
                <a:cubicBezTo>
                  <a:pt x="168860" y="458272"/>
                  <a:pt x="138678" y="459968"/>
                  <a:pt x="110014" y="452646"/>
                </a:cubicBezTo>
                <a:cubicBezTo>
                  <a:pt x="81349" y="445324"/>
                  <a:pt x="55632" y="429518"/>
                  <a:pt x="36165" y="407283"/>
                </a:cubicBezTo>
                <a:cubicBezTo>
                  <a:pt x="16699" y="385048"/>
                  <a:pt x="4643" y="357277"/>
                  <a:pt x="1339" y="327898"/>
                </a:cubicBezTo>
                <a:cubicBezTo>
                  <a:pt x="-1965" y="298519"/>
                  <a:pt x="3929" y="268873"/>
                  <a:pt x="17949" y="242888"/>
                </a:cubicBezTo>
                <a:cubicBezTo>
                  <a:pt x="31968" y="216902"/>
                  <a:pt x="53667" y="195828"/>
                  <a:pt x="80099" y="182434"/>
                </a:cubicBezTo>
                <a:cubicBezTo>
                  <a:pt x="106531" y="169039"/>
                  <a:pt x="136267" y="164128"/>
                  <a:pt x="165556" y="168146"/>
                </a:cubicBezTo>
                <a:lnTo>
                  <a:pt x="165556" y="248424"/>
                </a:lnTo>
                <a:cubicBezTo>
                  <a:pt x="152162" y="244227"/>
                  <a:pt x="137785" y="244316"/>
                  <a:pt x="124480" y="248781"/>
                </a:cubicBezTo>
                <a:cubicBezTo>
                  <a:pt x="111175" y="253246"/>
                  <a:pt x="99566" y="261818"/>
                  <a:pt x="91440" y="273159"/>
                </a:cubicBezTo>
                <a:cubicBezTo>
                  <a:pt x="83314" y="284500"/>
                  <a:pt x="78938" y="298252"/>
                  <a:pt x="79028" y="312360"/>
                </a:cubicBezTo>
                <a:cubicBezTo>
                  <a:pt x="79117" y="326469"/>
                  <a:pt x="83671" y="340043"/>
                  <a:pt x="91976" y="351383"/>
                </a:cubicBezTo>
                <a:cubicBezTo>
                  <a:pt x="100280" y="362724"/>
                  <a:pt x="111978" y="371118"/>
                  <a:pt x="125373" y="375404"/>
                </a:cubicBezTo>
                <a:cubicBezTo>
                  <a:pt x="138767" y="379690"/>
                  <a:pt x="153144" y="379690"/>
                  <a:pt x="166449" y="375315"/>
                </a:cubicBezTo>
                <a:cubicBezTo>
                  <a:pt x="179755" y="370939"/>
                  <a:pt x="191452" y="362456"/>
                  <a:pt x="199668" y="351115"/>
                </a:cubicBezTo>
                <a:cubicBezTo>
                  <a:pt x="207883" y="339775"/>
                  <a:pt x="212348" y="326023"/>
                  <a:pt x="212348" y="312003"/>
                </a:cubicBezTo>
                <a:lnTo>
                  <a:pt x="212348" y="0"/>
                </a:lnTo>
                <a:lnTo>
                  <a:pt x="290929" y="0"/>
                </a:lnTo>
                <a:cubicBezTo>
                  <a:pt x="290840" y="6608"/>
                  <a:pt x="291465" y="13305"/>
                  <a:pt x="292626" y="19824"/>
                </a:cubicBezTo>
                <a:cubicBezTo>
                  <a:pt x="295394" y="34379"/>
                  <a:pt x="301020" y="48310"/>
                  <a:pt x="309324" y="60633"/>
                </a:cubicBezTo>
                <a:cubicBezTo>
                  <a:pt x="317629" y="72956"/>
                  <a:pt x="328345" y="83493"/>
                  <a:pt x="340757" y="91529"/>
                </a:cubicBezTo>
                <a:cubicBezTo>
                  <a:pt x="358527" y="103227"/>
                  <a:pt x="379333" y="109478"/>
                  <a:pt x="400586" y="109478"/>
                </a:cubicBezTo>
                <a:lnTo>
                  <a:pt x="400586" y="187523"/>
                </a:ln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2" name="Text 8"/>
          <p:cNvSpPr/>
          <p:nvPr/>
        </p:nvSpPr>
        <p:spPr>
          <a:xfrm>
            <a:off x="4091484" y="39624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抖音跨境直播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104184" y="4318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海外客单价高12%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9482534" y="28448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5" name="Shape 11"/>
          <p:cNvSpPr/>
          <p:nvPr/>
        </p:nvSpPr>
        <p:spPr>
          <a:xfrm>
            <a:off x="9761934" y="3124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14236" y="250031"/>
                </a:moveTo>
                <a:lnTo>
                  <a:pt x="143768" y="250031"/>
                </a:lnTo>
                <a:cubicBezTo>
                  <a:pt x="146358" y="307628"/>
                  <a:pt x="159127" y="360670"/>
                  <a:pt x="177254" y="399514"/>
                </a:cubicBezTo>
                <a:cubicBezTo>
                  <a:pt x="187434" y="421392"/>
                  <a:pt x="198418" y="436840"/>
                  <a:pt x="208597" y="446306"/>
                </a:cubicBezTo>
                <a:cubicBezTo>
                  <a:pt x="218599" y="455682"/>
                  <a:pt x="225475" y="457200"/>
                  <a:pt x="229046" y="457200"/>
                </a:cubicBezTo>
                <a:cubicBezTo>
                  <a:pt x="232618" y="457200"/>
                  <a:pt x="239494" y="455682"/>
                  <a:pt x="249495" y="446306"/>
                </a:cubicBezTo>
                <a:cubicBezTo>
                  <a:pt x="259675" y="436840"/>
                  <a:pt x="270659" y="421303"/>
                  <a:pt x="280839" y="399514"/>
                </a:cubicBezTo>
                <a:cubicBezTo>
                  <a:pt x="298966" y="360670"/>
                  <a:pt x="311735" y="307628"/>
                  <a:pt x="314325" y="250031"/>
                </a:cubicBezTo>
                <a:close/>
                <a:moveTo>
                  <a:pt x="143679" y="207169"/>
                </a:moveTo>
                <a:lnTo>
                  <a:pt x="314146" y="207169"/>
                </a:lnTo>
                <a:cubicBezTo>
                  <a:pt x="311646" y="149572"/>
                  <a:pt x="298877" y="96530"/>
                  <a:pt x="280749" y="57686"/>
                </a:cubicBezTo>
                <a:cubicBezTo>
                  <a:pt x="270570" y="35897"/>
                  <a:pt x="259586" y="20360"/>
                  <a:pt x="249406" y="10894"/>
                </a:cubicBezTo>
                <a:cubicBezTo>
                  <a:pt x="239405" y="1518"/>
                  <a:pt x="232529" y="0"/>
                  <a:pt x="228957" y="0"/>
                </a:cubicBezTo>
                <a:cubicBezTo>
                  <a:pt x="225385" y="0"/>
                  <a:pt x="218509" y="1518"/>
                  <a:pt x="208508" y="10894"/>
                </a:cubicBezTo>
                <a:cubicBezTo>
                  <a:pt x="198328" y="20360"/>
                  <a:pt x="187345" y="35897"/>
                  <a:pt x="177165" y="57686"/>
                </a:cubicBezTo>
                <a:cubicBezTo>
                  <a:pt x="159038" y="96530"/>
                  <a:pt x="146268" y="149572"/>
                  <a:pt x="143679" y="207169"/>
                </a:cubicBezTo>
                <a:close/>
                <a:moveTo>
                  <a:pt x="100816" y="207169"/>
                </a:moveTo>
                <a:cubicBezTo>
                  <a:pt x="103942" y="130731"/>
                  <a:pt x="123676" y="59740"/>
                  <a:pt x="152519" y="13127"/>
                </a:cubicBezTo>
                <a:cubicBezTo>
                  <a:pt x="70277" y="42237"/>
                  <a:pt x="9733" y="117157"/>
                  <a:pt x="1339" y="207169"/>
                </a:cubicBezTo>
                <a:lnTo>
                  <a:pt x="100816" y="207169"/>
                </a:lnTo>
                <a:close/>
                <a:moveTo>
                  <a:pt x="1339" y="250031"/>
                </a:moveTo>
                <a:cubicBezTo>
                  <a:pt x="9733" y="340043"/>
                  <a:pt x="70277" y="414963"/>
                  <a:pt x="152519" y="444073"/>
                </a:cubicBezTo>
                <a:cubicBezTo>
                  <a:pt x="123676" y="397460"/>
                  <a:pt x="103942" y="326469"/>
                  <a:pt x="100816" y="250031"/>
                </a:cubicBezTo>
                <a:lnTo>
                  <a:pt x="1339" y="250031"/>
                </a:lnTo>
                <a:close/>
                <a:moveTo>
                  <a:pt x="357098" y="250031"/>
                </a:moveTo>
                <a:cubicBezTo>
                  <a:pt x="353973" y="326469"/>
                  <a:pt x="334238" y="397460"/>
                  <a:pt x="305395" y="444073"/>
                </a:cubicBezTo>
                <a:cubicBezTo>
                  <a:pt x="387638" y="414873"/>
                  <a:pt x="448181" y="340043"/>
                  <a:pt x="456575" y="250031"/>
                </a:cubicBezTo>
                <a:lnTo>
                  <a:pt x="357098" y="250031"/>
                </a:lnTo>
                <a:close/>
                <a:moveTo>
                  <a:pt x="456575" y="207169"/>
                </a:moveTo>
                <a:cubicBezTo>
                  <a:pt x="448181" y="117157"/>
                  <a:pt x="387638" y="42237"/>
                  <a:pt x="305395" y="13127"/>
                </a:cubicBezTo>
                <a:cubicBezTo>
                  <a:pt x="334238" y="59740"/>
                  <a:pt x="353973" y="130731"/>
                  <a:pt x="357098" y="207169"/>
                </a:cubicBezTo>
                <a:lnTo>
                  <a:pt x="456575" y="207169"/>
                </a:ln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6" name="Text 12"/>
          <p:cNvSpPr/>
          <p:nvPr/>
        </p:nvSpPr>
        <p:spPr>
          <a:xfrm>
            <a:off x="7986117" y="3962400"/>
            <a:ext cx="401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海外线上本地化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998817" y="4318000"/>
            <a:ext cx="398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覆盖七语种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209550" y="49784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挑战：流量成本上扬，三季度线上营销费率同比提升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3个百分点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产能与供应链新布局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4000" y="2133600"/>
            <a:ext cx="5727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供应链布局应对关税挑战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54000" y="2692400"/>
            <a:ext cx="5626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为应对美国潜在关税，公司已将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产能迁至越南，计划2026年提升至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254000" y="3403600"/>
            <a:ext cx="5537200" cy="711200"/>
          </a:xfrm>
          <a:custGeom>
            <a:avLst/>
            <a:gdLst/>
            <a:ahLst/>
            <a:cxnLst/>
            <a:rect l="l" t="t" r="r" b="b"/>
            <a:pathLst>
              <a:path w="5537200" h="711200">
                <a:moveTo>
                  <a:pt x="101602" y="0"/>
                </a:moveTo>
                <a:lnTo>
                  <a:pt x="5435598" y="0"/>
                </a:lnTo>
                <a:cubicBezTo>
                  <a:pt x="5491711" y="0"/>
                  <a:pt x="5537200" y="45489"/>
                  <a:pt x="5537200" y="101602"/>
                </a:cubicBezTo>
                <a:lnTo>
                  <a:pt x="5537200" y="609598"/>
                </a:lnTo>
                <a:cubicBezTo>
                  <a:pt x="5537200" y="665711"/>
                  <a:pt x="5491711" y="711200"/>
                  <a:pt x="54355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516434" y="3632200"/>
            <a:ext cx="158750" cy="254000"/>
          </a:xfrm>
          <a:custGeom>
            <a:avLst/>
            <a:gdLst/>
            <a:ahLst/>
            <a:cxnLst/>
            <a:rect l="l" t="t" r="r" b="b"/>
            <a:pathLst>
              <a:path w="158750" h="254000">
                <a:moveTo>
                  <a:pt x="67469" y="11906"/>
                </a:moveTo>
                <a:cubicBezTo>
                  <a:pt x="67469" y="5308"/>
                  <a:pt x="72777" y="0"/>
                  <a:pt x="79375" y="0"/>
                </a:cubicBezTo>
                <a:cubicBezTo>
                  <a:pt x="85973" y="0"/>
                  <a:pt x="91281" y="5308"/>
                  <a:pt x="91281" y="11906"/>
                </a:cubicBezTo>
                <a:lnTo>
                  <a:pt x="91281" y="31750"/>
                </a:lnTo>
                <a:lnTo>
                  <a:pt x="119063" y="31750"/>
                </a:lnTo>
                <a:cubicBezTo>
                  <a:pt x="127843" y="31750"/>
                  <a:pt x="134938" y="38844"/>
                  <a:pt x="134938" y="47625"/>
                </a:cubicBezTo>
                <a:cubicBezTo>
                  <a:pt x="134938" y="56406"/>
                  <a:pt x="127843" y="63500"/>
                  <a:pt x="119063" y="63500"/>
                </a:cubicBezTo>
                <a:lnTo>
                  <a:pt x="62061" y="63500"/>
                </a:lnTo>
                <a:cubicBezTo>
                  <a:pt x="49709" y="63500"/>
                  <a:pt x="39688" y="73521"/>
                  <a:pt x="39688" y="85874"/>
                </a:cubicBezTo>
                <a:cubicBezTo>
                  <a:pt x="39688" y="97036"/>
                  <a:pt x="47873" y="106462"/>
                  <a:pt x="58886" y="108049"/>
                </a:cubicBezTo>
                <a:lnTo>
                  <a:pt x="104329" y="114548"/>
                </a:lnTo>
                <a:cubicBezTo>
                  <a:pt x="131018" y="118368"/>
                  <a:pt x="150813" y="141188"/>
                  <a:pt x="150813" y="168126"/>
                </a:cubicBezTo>
                <a:cubicBezTo>
                  <a:pt x="150813" y="198041"/>
                  <a:pt x="126554" y="222250"/>
                  <a:pt x="96689" y="222250"/>
                </a:cubicBezTo>
                <a:lnTo>
                  <a:pt x="91281" y="222250"/>
                </a:lnTo>
                <a:lnTo>
                  <a:pt x="91281" y="242094"/>
                </a:lnTo>
                <a:cubicBezTo>
                  <a:pt x="91281" y="248692"/>
                  <a:pt x="85973" y="254000"/>
                  <a:pt x="79375" y="254000"/>
                </a:cubicBezTo>
                <a:cubicBezTo>
                  <a:pt x="72777" y="254000"/>
                  <a:pt x="67469" y="248692"/>
                  <a:pt x="67469" y="242094"/>
                </a:cubicBezTo>
                <a:lnTo>
                  <a:pt x="67469" y="222250"/>
                </a:lnTo>
                <a:lnTo>
                  <a:pt x="31750" y="222250"/>
                </a:lnTo>
                <a:cubicBezTo>
                  <a:pt x="22969" y="222250"/>
                  <a:pt x="15875" y="215156"/>
                  <a:pt x="15875" y="206375"/>
                </a:cubicBezTo>
                <a:cubicBezTo>
                  <a:pt x="15875" y="197594"/>
                  <a:pt x="22969" y="190500"/>
                  <a:pt x="31750" y="190500"/>
                </a:cubicBezTo>
                <a:lnTo>
                  <a:pt x="96689" y="190500"/>
                </a:lnTo>
                <a:cubicBezTo>
                  <a:pt x="109041" y="190500"/>
                  <a:pt x="119063" y="180479"/>
                  <a:pt x="119063" y="168126"/>
                </a:cubicBezTo>
                <a:cubicBezTo>
                  <a:pt x="119063" y="156964"/>
                  <a:pt x="110877" y="147538"/>
                  <a:pt x="99864" y="145951"/>
                </a:cubicBezTo>
                <a:lnTo>
                  <a:pt x="54421" y="139452"/>
                </a:lnTo>
                <a:cubicBezTo>
                  <a:pt x="27732" y="135682"/>
                  <a:pt x="7938" y="112812"/>
                  <a:pt x="7938" y="85874"/>
                </a:cubicBezTo>
                <a:cubicBezTo>
                  <a:pt x="7938" y="56009"/>
                  <a:pt x="32196" y="31750"/>
                  <a:pt x="62061" y="31750"/>
                </a:cubicBezTo>
                <a:lnTo>
                  <a:pt x="67469" y="31750"/>
                </a:lnTo>
                <a:lnTo>
                  <a:pt x="67469" y="11906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8" name="Text 4"/>
          <p:cNvSpPr/>
          <p:nvPr/>
        </p:nvSpPr>
        <p:spPr>
          <a:xfrm>
            <a:off x="937716" y="3505200"/>
            <a:ext cx="4838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成本影响：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迁移短期推高单位成本约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，但可节省关税约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254000" y="4267200"/>
            <a:ext cx="5537200" cy="457200"/>
          </a:xfrm>
          <a:custGeom>
            <a:avLst/>
            <a:gdLst/>
            <a:ahLst/>
            <a:cxnLst/>
            <a:rect l="l" t="t" r="r" b="b"/>
            <a:pathLst>
              <a:path w="5537200" h="457200">
                <a:moveTo>
                  <a:pt x="101599" y="0"/>
                </a:moveTo>
                <a:lnTo>
                  <a:pt x="5435601" y="0"/>
                </a:lnTo>
                <a:cubicBezTo>
                  <a:pt x="5491713" y="0"/>
                  <a:pt x="5537200" y="45487"/>
                  <a:pt x="5537200" y="101599"/>
                </a:cubicBezTo>
                <a:lnTo>
                  <a:pt x="5537200" y="355601"/>
                </a:lnTo>
                <a:cubicBezTo>
                  <a:pt x="5537200" y="411713"/>
                  <a:pt x="5491713" y="457200"/>
                  <a:pt x="54356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0" name="Shape 6"/>
          <p:cNvSpPr/>
          <p:nvPr/>
        </p:nvSpPr>
        <p:spPr>
          <a:xfrm>
            <a:off x="450850" y="43688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31750" y="47625"/>
                </a:moveTo>
                <a:cubicBezTo>
                  <a:pt x="31750" y="30113"/>
                  <a:pt x="45988" y="15875"/>
                  <a:pt x="63500" y="15875"/>
                </a:cubicBezTo>
                <a:lnTo>
                  <a:pt x="206375" y="15875"/>
                </a:lnTo>
                <a:cubicBezTo>
                  <a:pt x="223887" y="15875"/>
                  <a:pt x="238125" y="30113"/>
                  <a:pt x="238125" y="47625"/>
                </a:cubicBezTo>
                <a:lnTo>
                  <a:pt x="238125" y="63500"/>
                </a:lnTo>
                <a:lnTo>
                  <a:pt x="263277" y="63500"/>
                </a:lnTo>
                <a:cubicBezTo>
                  <a:pt x="271711" y="63500"/>
                  <a:pt x="279797" y="66824"/>
                  <a:pt x="285750" y="72777"/>
                </a:cubicBezTo>
                <a:lnTo>
                  <a:pt x="308223" y="95250"/>
                </a:lnTo>
                <a:cubicBezTo>
                  <a:pt x="314176" y="101203"/>
                  <a:pt x="317500" y="109289"/>
                  <a:pt x="317500" y="117723"/>
                </a:cubicBezTo>
                <a:lnTo>
                  <a:pt x="317500" y="190500"/>
                </a:lnTo>
                <a:cubicBezTo>
                  <a:pt x="317500" y="208012"/>
                  <a:pt x="303262" y="222250"/>
                  <a:pt x="285750" y="222250"/>
                </a:cubicBezTo>
                <a:lnTo>
                  <a:pt x="284113" y="222250"/>
                </a:lnTo>
                <a:cubicBezTo>
                  <a:pt x="278954" y="240556"/>
                  <a:pt x="262086" y="254000"/>
                  <a:pt x="242094" y="254000"/>
                </a:cubicBezTo>
                <a:cubicBezTo>
                  <a:pt x="222101" y="254000"/>
                  <a:pt x="205284" y="240556"/>
                  <a:pt x="200075" y="222250"/>
                </a:cubicBezTo>
                <a:lnTo>
                  <a:pt x="149175" y="222250"/>
                </a:lnTo>
                <a:cubicBezTo>
                  <a:pt x="144016" y="240556"/>
                  <a:pt x="127149" y="254000"/>
                  <a:pt x="107156" y="254000"/>
                </a:cubicBezTo>
                <a:cubicBezTo>
                  <a:pt x="87164" y="254000"/>
                  <a:pt x="70346" y="240556"/>
                  <a:pt x="65137" y="222250"/>
                </a:cubicBezTo>
                <a:lnTo>
                  <a:pt x="63500" y="222250"/>
                </a:lnTo>
                <a:cubicBezTo>
                  <a:pt x="45988" y="222250"/>
                  <a:pt x="31750" y="208012"/>
                  <a:pt x="31750" y="190500"/>
                </a:cubicBezTo>
                <a:lnTo>
                  <a:pt x="31750" y="166688"/>
                </a:lnTo>
                <a:lnTo>
                  <a:pt x="11906" y="166688"/>
                </a:lnTo>
                <a:cubicBezTo>
                  <a:pt x="5308" y="166688"/>
                  <a:pt x="0" y="161379"/>
                  <a:pt x="0" y="154781"/>
                </a:cubicBezTo>
                <a:cubicBezTo>
                  <a:pt x="0" y="148183"/>
                  <a:pt x="5308" y="142875"/>
                  <a:pt x="11906" y="142875"/>
                </a:cubicBezTo>
                <a:lnTo>
                  <a:pt x="67469" y="142875"/>
                </a:lnTo>
                <a:cubicBezTo>
                  <a:pt x="74067" y="142875"/>
                  <a:pt x="79375" y="137567"/>
                  <a:pt x="79375" y="130969"/>
                </a:cubicBezTo>
                <a:cubicBezTo>
                  <a:pt x="79375" y="124371"/>
                  <a:pt x="74067" y="119063"/>
                  <a:pt x="67469" y="119063"/>
                </a:cubicBezTo>
                <a:lnTo>
                  <a:pt x="11906" y="119063"/>
                </a:lnTo>
                <a:cubicBezTo>
                  <a:pt x="5308" y="119063"/>
                  <a:pt x="0" y="113754"/>
                  <a:pt x="0" y="107156"/>
                </a:cubicBezTo>
                <a:cubicBezTo>
                  <a:pt x="0" y="100558"/>
                  <a:pt x="5308" y="95250"/>
                  <a:pt x="11906" y="95250"/>
                </a:cubicBezTo>
                <a:lnTo>
                  <a:pt x="99219" y="95250"/>
                </a:lnTo>
                <a:cubicBezTo>
                  <a:pt x="105817" y="95250"/>
                  <a:pt x="111125" y="89942"/>
                  <a:pt x="111125" y="83344"/>
                </a:cubicBezTo>
                <a:cubicBezTo>
                  <a:pt x="111125" y="76746"/>
                  <a:pt x="105817" y="71438"/>
                  <a:pt x="99219" y="71438"/>
                </a:cubicBezTo>
                <a:lnTo>
                  <a:pt x="11906" y="71438"/>
                </a:lnTo>
                <a:cubicBezTo>
                  <a:pt x="5308" y="71438"/>
                  <a:pt x="0" y="66129"/>
                  <a:pt x="0" y="59531"/>
                </a:cubicBezTo>
                <a:cubicBezTo>
                  <a:pt x="0" y="52933"/>
                  <a:pt x="5308" y="47625"/>
                  <a:pt x="11906" y="47625"/>
                </a:cubicBezTo>
                <a:lnTo>
                  <a:pt x="31750" y="47625"/>
                </a:lnTo>
                <a:close/>
                <a:moveTo>
                  <a:pt x="285750" y="142875"/>
                </a:moveTo>
                <a:lnTo>
                  <a:pt x="285750" y="117723"/>
                </a:lnTo>
                <a:lnTo>
                  <a:pt x="263277" y="95250"/>
                </a:lnTo>
                <a:lnTo>
                  <a:pt x="238125" y="95250"/>
                </a:lnTo>
                <a:lnTo>
                  <a:pt x="238125" y="142875"/>
                </a:lnTo>
                <a:lnTo>
                  <a:pt x="285750" y="142875"/>
                </a:lnTo>
                <a:close/>
                <a:moveTo>
                  <a:pt x="127000" y="210344"/>
                </a:moveTo>
                <a:cubicBezTo>
                  <a:pt x="127000" y="199392"/>
                  <a:pt x="118108" y="190500"/>
                  <a:pt x="107156" y="190500"/>
                </a:cubicBezTo>
                <a:cubicBezTo>
                  <a:pt x="96204" y="190500"/>
                  <a:pt x="87313" y="199392"/>
                  <a:pt x="87313" y="210344"/>
                </a:cubicBezTo>
                <a:cubicBezTo>
                  <a:pt x="87313" y="221296"/>
                  <a:pt x="96204" y="230188"/>
                  <a:pt x="107156" y="230188"/>
                </a:cubicBezTo>
                <a:cubicBezTo>
                  <a:pt x="118108" y="230188"/>
                  <a:pt x="127000" y="221296"/>
                  <a:pt x="127000" y="210344"/>
                </a:cubicBezTo>
                <a:close/>
                <a:moveTo>
                  <a:pt x="242094" y="230188"/>
                </a:moveTo>
                <a:cubicBezTo>
                  <a:pt x="253046" y="230188"/>
                  <a:pt x="261937" y="221296"/>
                  <a:pt x="261937" y="210344"/>
                </a:cubicBezTo>
                <a:cubicBezTo>
                  <a:pt x="261937" y="199392"/>
                  <a:pt x="253046" y="190500"/>
                  <a:pt x="242094" y="190500"/>
                </a:cubicBezTo>
                <a:cubicBezTo>
                  <a:pt x="231142" y="190500"/>
                  <a:pt x="222250" y="199392"/>
                  <a:pt x="222250" y="210344"/>
                </a:cubicBezTo>
                <a:cubicBezTo>
                  <a:pt x="222250" y="221296"/>
                  <a:pt x="231142" y="230188"/>
                  <a:pt x="242094" y="230188"/>
                </a:cubicBez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11" name="Text 7"/>
          <p:cNvSpPr/>
          <p:nvPr/>
        </p:nvSpPr>
        <p:spPr>
          <a:xfrm>
            <a:off x="965200" y="4368800"/>
            <a:ext cx="3746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运营优化：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减少长途运输与库存周转天数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9天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pic>
        <p:nvPicPr>
          <p:cNvPr id="12" name="Image 2" descr="https://kimi-web-img.moonshot.cn/img/3.bp.blogspot.com/dd732cee36abdb6d1dd25a92120eb1d22b7b68fa.jpg">    </p:cNvPr>
          <p:cNvPicPr>
            <a:picLocks noChangeAspect="1"/>
          </p:cNvPicPr>
          <p:nvPr/>
        </p:nvPicPr>
        <p:blipFill>
          <a:blip r:embed="rId3"/>
          <a:srcRect l="0" r="0" t="2222" b="2222"/>
          <a:stretch/>
        </p:blipFill>
        <p:spPr>
          <a:xfrm>
            <a:off x="6096000" y="1397000"/>
            <a:ext cx="5842000" cy="4064000"/>
          </a:xfrm>
          <a:prstGeom prst="roundRect">
            <a:avLst>
              <a:gd name="adj" fmla="val 375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8750" y="16764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从盲盒制造商到潮流平台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09550" y="22352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新品类旨在降低盲盒单一依赖，并提升客单值与品牌调性。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13081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1527175" y="30099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11336" y="-967"/>
                </a:moveTo>
                <a:cubicBezTo>
                  <a:pt x="198462" y="-8409"/>
                  <a:pt x="182538" y="-8409"/>
                  <a:pt x="169664" y="-967"/>
                </a:cubicBezTo>
                <a:lnTo>
                  <a:pt x="107007" y="35198"/>
                </a:lnTo>
                <a:cubicBezTo>
                  <a:pt x="94134" y="42639"/>
                  <a:pt x="86171" y="56406"/>
                  <a:pt x="86171" y="71289"/>
                </a:cubicBezTo>
                <a:lnTo>
                  <a:pt x="86171" y="147117"/>
                </a:lnTo>
                <a:lnTo>
                  <a:pt x="20464" y="185068"/>
                </a:lnTo>
                <a:cubicBezTo>
                  <a:pt x="7590" y="192509"/>
                  <a:pt x="-372" y="206276"/>
                  <a:pt x="-372" y="221159"/>
                </a:cubicBezTo>
                <a:lnTo>
                  <a:pt x="-372" y="293563"/>
                </a:lnTo>
                <a:cubicBezTo>
                  <a:pt x="-372" y="308446"/>
                  <a:pt x="7590" y="322213"/>
                  <a:pt x="20464" y="329654"/>
                </a:cubicBezTo>
                <a:lnTo>
                  <a:pt x="83195" y="365820"/>
                </a:lnTo>
                <a:cubicBezTo>
                  <a:pt x="96069" y="373261"/>
                  <a:pt x="111993" y="373261"/>
                  <a:pt x="124867" y="365820"/>
                </a:cubicBezTo>
                <a:lnTo>
                  <a:pt x="190574" y="327868"/>
                </a:lnTo>
                <a:lnTo>
                  <a:pt x="256282" y="365820"/>
                </a:lnTo>
                <a:cubicBezTo>
                  <a:pt x="269156" y="373261"/>
                  <a:pt x="285080" y="373261"/>
                  <a:pt x="297954" y="365820"/>
                </a:cubicBezTo>
                <a:lnTo>
                  <a:pt x="360536" y="329654"/>
                </a:lnTo>
                <a:cubicBezTo>
                  <a:pt x="373410" y="322213"/>
                  <a:pt x="381372" y="308446"/>
                  <a:pt x="381372" y="293563"/>
                </a:cubicBezTo>
                <a:lnTo>
                  <a:pt x="381372" y="221159"/>
                </a:lnTo>
                <a:cubicBezTo>
                  <a:pt x="381372" y="206276"/>
                  <a:pt x="373410" y="192509"/>
                  <a:pt x="360536" y="185068"/>
                </a:cubicBezTo>
                <a:lnTo>
                  <a:pt x="294829" y="147117"/>
                </a:lnTo>
                <a:lnTo>
                  <a:pt x="294829" y="71289"/>
                </a:lnTo>
                <a:cubicBezTo>
                  <a:pt x="294829" y="56406"/>
                  <a:pt x="286866" y="42639"/>
                  <a:pt x="273993" y="35198"/>
                </a:cubicBezTo>
                <a:lnTo>
                  <a:pt x="211336" y="-967"/>
                </a:lnTo>
                <a:close/>
                <a:moveTo>
                  <a:pt x="172641" y="217736"/>
                </a:moveTo>
                <a:lnTo>
                  <a:pt x="172641" y="296987"/>
                </a:lnTo>
                <a:lnTo>
                  <a:pt x="106933" y="334938"/>
                </a:lnTo>
                <a:cubicBezTo>
                  <a:pt x="106040" y="335459"/>
                  <a:pt x="104998" y="335756"/>
                  <a:pt x="103956" y="335756"/>
                </a:cubicBezTo>
                <a:lnTo>
                  <a:pt x="103956" y="257398"/>
                </a:lnTo>
                <a:lnTo>
                  <a:pt x="172641" y="217736"/>
                </a:lnTo>
                <a:close/>
                <a:moveTo>
                  <a:pt x="344835" y="218182"/>
                </a:moveTo>
                <a:cubicBezTo>
                  <a:pt x="345356" y="219075"/>
                  <a:pt x="345653" y="220117"/>
                  <a:pt x="345653" y="221159"/>
                </a:cubicBezTo>
                <a:lnTo>
                  <a:pt x="345653" y="293563"/>
                </a:lnTo>
                <a:cubicBezTo>
                  <a:pt x="345653" y="295721"/>
                  <a:pt x="344537" y="297656"/>
                  <a:pt x="342677" y="298698"/>
                </a:cubicBezTo>
                <a:lnTo>
                  <a:pt x="279946" y="334863"/>
                </a:lnTo>
                <a:cubicBezTo>
                  <a:pt x="279053" y="335384"/>
                  <a:pt x="278011" y="335682"/>
                  <a:pt x="276969" y="335682"/>
                </a:cubicBezTo>
                <a:lnTo>
                  <a:pt x="276969" y="257324"/>
                </a:lnTo>
                <a:lnTo>
                  <a:pt x="344835" y="218182"/>
                </a:lnTo>
                <a:close/>
                <a:moveTo>
                  <a:pt x="259184" y="71289"/>
                </a:moveTo>
                <a:lnTo>
                  <a:pt x="259184" y="147117"/>
                </a:lnTo>
                <a:lnTo>
                  <a:pt x="190500" y="186779"/>
                </a:lnTo>
                <a:lnTo>
                  <a:pt x="190500" y="107528"/>
                </a:lnTo>
                <a:lnTo>
                  <a:pt x="258366" y="68387"/>
                </a:lnTo>
                <a:cubicBezTo>
                  <a:pt x="258887" y="69279"/>
                  <a:pt x="259184" y="70321"/>
                  <a:pt x="259184" y="71363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8" name="Text 4"/>
          <p:cNvSpPr/>
          <p:nvPr/>
        </p:nvSpPr>
        <p:spPr>
          <a:xfrm>
            <a:off x="203200" y="37084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积木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42291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0" name="Shape 6"/>
          <p:cNvSpPr/>
          <p:nvPr/>
        </p:nvSpPr>
        <p:spPr>
          <a:xfrm>
            <a:off x="4471988" y="30099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64294" y="-7813"/>
                </a:moveTo>
                <a:lnTo>
                  <a:pt x="45988" y="23515"/>
                </a:lnTo>
                <a:cubicBezTo>
                  <a:pt x="43160" y="28352"/>
                  <a:pt x="41672" y="33933"/>
                  <a:pt x="41672" y="39588"/>
                </a:cubicBezTo>
                <a:lnTo>
                  <a:pt x="41672" y="41672"/>
                </a:lnTo>
                <a:cubicBezTo>
                  <a:pt x="41672" y="58117"/>
                  <a:pt x="54992" y="71438"/>
                  <a:pt x="71438" y="71438"/>
                </a:cubicBezTo>
                <a:cubicBezTo>
                  <a:pt x="87883" y="71438"/>
                  <a:pt x="101203" y="58117"/>
                  <a:pt x="101203" y="41672"/>
                </a:cubicBezTo>
                <a:lnTo>
                  <a:pt x="101203" y="39588"/>
                </a:lnTo>
                <a:cubicBezTo>
                  <a:pt x="101203" y="33933"/>
                  <a:pt x="99715" y="28426"/>
                  <a:pt x="96887" y="23515"/>
                </a:cubicBezTo>
                <a:lnTo>
                  <a:pt x="78581" y="-7813"/>
                </a:lnTo>
                <a:cubicBezTo>
                  <a:pt x="77093" y="-10344"/>
                  <a:pt x="74340" y="-11906"/>
                  <a:pt x="71438" y="-11906"/>
                </a:cubicBezTo>
                <a:cubicBezTo>
                  <a:pt x="68535" y="-11906"/>
                  <a:pt x="65782" y="-10344"/>
                  <a:pt x="64294" y="-7813"/>
                </a:cubicBezTo>
                <a:close/>
                <a:moveTo>
                  <a:pt x="159544" y="-7813"/>
                </a:moveTo>
                <a:lnTo>
                  <a:pt x="141238" y="23515"/>
                </a:lnTo>
                <a:cubicBezTo>
                  <a:pt x="138410" y="28352"/>
                  <a:pt x="136922" y="33933"/>
                  <a:pt x="136922" y="39588"/>
                </a:cubicBezTo>
                <a:lnTo>
                  <a:pt x="136922" y="41672"/>
                </a:lnTo>
                <a:cubicBezTo>
                  <a:pt x="136922" y="58117"/>
                  <a:pt x="150242" y="71438"/>
                  <a:pt x="166688" y="71438"/>
                </a:cubicBezTo>
                <a:cubicBezTo>
                  <a:pt x="183133" y="71438"/>
                  <a:pt x="196453" y="58117"/>
                  <a:pt x="196453" y="41672"/>
                </a:cubicBezTo>
                <a:lnTo>
                  <a:pt x="196453" y="39588"/>
                </a:lnTo>
                <a:cubicBezTo>
                  <a:pt x="196453" y="33933"/>
                  <a:pt x="194965" y="28426"/>
                  <a:pt x="192137" y="23515"/>
                </a:cubicBezTo>
                <a:lnTo>
                  <a:pt x="173831" y="-7813"/>
                </a:lnTo>
                <a:cubicBezTo>
                  <a:pt x="172343" y="-10344"/>
                  <a:pt x="169590" y="-11906"/>
                  <a:pt x="166688" y="-11906"/>
                </a:cubicBezTo>
                <a:cubicBezTo>
                  <a:pt x="163785" y="-11906"/>
                  <a:pt x="161032" y="-10344"/>
                  <a:pt x="159544" y="-7813"/>
                </a:cubicBezTo>
                <a:close/>
                <a:moveTo>
                  <a:pt x="236488" y="23515"/>
                </a:moveTo>
                <a:cubicBezTo>
                  <a:pt x="233660" y="28352"/>
                  <a:pt x="232172" y="33933"/>
                  <a:pt x="232172" y="39588"/>
                </a:cubicBezTo>
                <a:lnTo>
                  <a:pt x="232172" y="41672"/>
                </a:lnTo>
                <a:cubicBezTo>
                  <a:pt x="232172" y="58117"/>
                  <a:pt x="245492" y="71438"/>
                  <a:pt x="261938" y="71438"/>
                </a:cubicBezTo>
                <a:cubicBezTo>
                  <a:pt x="278383" y="71438"/>
                  <a:pt x="291703" y="58117"/>
                  <a:pt x="291703" y="41672"/>
                </a:cubicBezTo>
                <a:lnTo>
                  <a:pt x="291703" y="39588"/>
                </a:lnTo>
                <a:cubicBezTo>
                  <a:pt x="291703" y="33933"/>
                  <a:pt x="290215" y="28426"/>
                  <a:pt x="287387" y="23515"/>
                </a:cubicBezTo>
                <a:lnTo>
                  <a:pt x="269081" y="-7813"/>
                </a:lnTo>
                <a:cubicBezTo>
                  <a:pt x="267593" y="-10344"/>
                  <a:pt x="264840" y="-11906"/>
                  <a:pt x="261938" y="-11906"/>
                </a:cubicBezTo>
                <a:cubicBezTo>
                  <a:pt x="259035" y="-11906"/>
                  <a:pt x="256282" y="-10344"/>
                  <a:pt x="254794" y="-7813"/>
                </a:cubicBezTo>
                <a:lnTo>
                  <a:pt x="236488" y="23515"/>
                </a:lnTo>
                <a:close/>
                <a:moveTo>
                  <a:pt x="95250" y="119063"/>
                </a:moveTo>
                <a:cubicBezTo>
                  <a:pt x="95250" y="105891"/>
                  <a:pt x="84609" y="95250"/>
                  <a:pt x="71438" y="95250"/>
                </a:cubicBezTo>
                <a:cubicBezTo>
                  <a:pt x="58266" y="95250"/>
                  <a:pt x="47625" y="105891"/>
                  <a:pt x="47625" y="119063"/>
                </a:cubicBezTo>
                <a:lnTo>
                  <a:pt x="47625" y="158874"/>
                </a:lnTo>
                <a:cubicBezTo>
                  <a:pt x="19869" y="168622"/>
                  <a:pt x="0" y="195114"/>
                  <a:pt x="0" y="226219"/>
                </a:cubicBezTo>
                <a:lnTo>
                  <a:pt x="0" y="241697"/>
                </a:lnTo>
                <a:cubicBezTo>
                  <a:pt x="15553" y="242664"/>
                  <a:pt x="30956" y="247129"/>
                  <a:pt x="44872" y="255091"/>
                </a:cubicBezTo>
                <a:lnTo>
                  <a:pt x="50155" y="258142"/>
                </a:lnTo>
                <a:cubicBezTo>
                  <a:pt x="69726" y="269304"/>
                  <a:pt x="93985" y="268114"/>
                  <a:pt x="112365" y="255017"/>
                </a:cubicBezTo>
                <a:cubicBezTo>
                  <a:pt x="144884" y="231800"/>
                  <a:pt x="188491" y="231800"/>
                  <a:pt x="221010" y="255017"/>
                </a:cubicBezTo>
                <a:cubicBezTo>
                  <a:pt x="239316" y="268114"/>
                  <a:pt x="263649" y="269379"/>
                  <a:pt x="283220" y="258142"/>
                </a:cubicBezTo>
                <a:lnTo>
                  <a:pt x="288503" y="255091"/>
                </a:lnTo>
                <a:cubicBezTo>
                  <a:pt x="302419" y="247129"/>
                  <a:pt x="317748" y="242664"/>
                  <a:pt x="333375" y="241697"/>
                </a:cubicBezTo>
                <a:lnTo>
                  <a:pt x="333375" y="226219"/>
                </a:lnTo>
                <a:cubicBezTo>
                  <a:pt x="333375" y="195114"/>
                  <a:pt x="313506" y="168622"/>
                  <a:pt x="285750" y="158874"/>
                </a:cubicBezTo>
                <a:lnTo>
                  <a:pt x="285750" y="119063"/>
                </a:lnTo>
                <a:cubicBezTo>
                  <a:pt x="285750" y="105891"/>
                  <a:pt x="275109" y="95250"/>
                  <a:pt x="261938" y="95250"/>
                </a:cubicBezTo>
                <a:cubicBezTo>
                  <a:pt x="248766" y="95250"/>
                  <a:pt x="238125" y="105891"/>
                  <a:pt x="238125" y="119063"/>
                </a:cubicBezTo>
                <a:lnTo>
                  <a:pt x="238125" y="154781"/>
                </a:lnTo>
                <a:lnTo>
                  <a:pt x="190500" y="154781"/>
                </a:lnTo>
                <a:lnTo>
                  <a:pt x="190500" y="119063"/>
                </a:lnTo>
                <a:cubicBezTo>
                  <a:pt x="190500" y="105891"/>
                  <a:pt x="179859" y="95250"/>
                  <a:pt x="166688" y="95250"/>
                </a:cubicBezTo>
                <a:cubicBezTo>
                  <a:pt x="153516" y="95250"/>
                  <a:pt x="142875" y="105891"/>
                  <a:pt x="142875" y="119063"/>
                </a:cubicBezTo>
                <a:lnTo>
                  <a:pt x="142875" y="154781"/>
                </a:lnTo>
                <a:lnTo>
                  <a:pt x="95250" y="154781"/>
                </a:lnTo>
                <a:lnTo>
                  <a:pt x="95250" y="119063"/>
                </a:lnTo>
                <a:close/>
                <a:moveTo>
                  <a:pt x="333375" y="277564"/>
                </a:moveTo>
                <a:cubicBezTo>
                  <a:pt x="323924" y="278457"/>
                  <a:pt x="314697" y="281285"/>
                  <a:pt x="306214" y="286122"/>
                </a:cubicBezTo>
                <a:lnTo>
                  <a:pt x="300930" y="289173"/>
                </a:lnTo>
                <a:cubicBezTo>
                  <a:pt x="269230" y="307256"/>
                  <a:pt x="229939" y="305321"/>
                  <a:pt x="200248" y="284113"/>
                </a:cubicBezTo>
                <a:cubicBezTo>
                  <a:pt x="180156" y="269751"/>
                  <a:pt x="153219" y="269751"/>
                  <a:pt x="133127" y="284113"/>
                </a:cubicBezTo>
                <a:cubicBezTo>
                  <a:pt x="103436" y="305321"/>
                  <a:pt x="64145" y="307330"/>
                  <a:pt x="32445" y="289173"/>
                </a:cubicBezTo>
                <a:lnTo>
                  <a:pt x="27161" y="286122"/>
                </a:lnTo>
                <a:cubicBezTo>
                  <a:pt x="18678" y="281285"/>
                  <a:pt x="9451" y="278383"/>
                  <a:pt x="0" y="277564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285750" y="381000"/>
                </a:lnTo>
                <a:cubicBezTo>
                  <a:pt x="312018" y="381000"/>
                  <a:pt x="333375" y="359643"/>
                  <a:pt x="333375" y="333375"/>
                </a:cubicBezTo>
                <a:lnTo>
                  <a:pt x="333375" y="277564"/>
                </a:ln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1" name="Text 7"/>
          <p:cNvSpPr/>
          <p:nvPr/>
        </p:nvSpPr>
        <p:spPr>
          <a:xfrm>
            <a:off x="3124200" y="37084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甜品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71501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3" name="Shape 9"/>
          <p:cNvSpPr/>
          <p:nvPr/>
        </p:nvSpPr>
        <p:spPr>
          <a:xfrm>
            <a:off x="7416800" y="30099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155525" y="-24557"/>
                </a:moveTo>
                <a:cubicBezTo>
                  <a:pt x="148530" y="-31552"/>
                  <a:pt x="137220" y="-31552"/>
                  <a:pt x="130299" y="-24557"/>
                </a:cubicBezTo>
                <a:lnTo>
                  <a:pt x="70693" y="34975"/>
                </a:lnTo>
                <a:cubicBezTo>
                  <a:pt x="67642" y="38026"/>
                  <a:pt x="65856" y="41970"/>
                  <a:pt x="65484" y="46211"/>
                </a:cubicBezTo>
                <a:lnTo>
                  <a:pt x="43458" y="333375"/>
                </a:lnTo>
                <a:lnTo>
                  <a:pt x="35719" y="333375"/>
                </a:lnTo>
                <a:cubicBezTo>
                  <a:pt x="22547" y="333375"/>
                  <a:pt x="11906" y="344016"/>
                  <a:pt x="11906" y="357188"/>
                </a:cubicBezTo>
                <a:cubicBezTo>
                  <a:pt x="11906" y="370359"/>
                  <a:pt x="22547" y="381000"/>
                  <a:pt x="35719" y="381000"/>
                </a:cubicBezTo>
                <a:lnTo>
                  <a:pt x="250031" y="381000"/>
                </a:lnTo>
                <a:cubicBezTo>
                  <a:pt x="263203" y="381000"/>
                  <a:pt x="273844" y="370359"/>
                  <a:pt x="273844" y="357188"/>
                </a:cubicBezTo>
                <a:cubicBezTo>
                  <a:pt x="273844" y="344016"/>
                  <a:pt x="263203" y="333375"/>
                  <a:pt x="250031" y="333375"/>
                </a:cubicBezTo>
                <a:lnTo>
                  <a:pt x="242292" y="333375"/>
                </a:lnTo>
                <a:lnTo>
                  <a:pt x="220191" y="46286"/>
                </a:lnTo>
                <a:cubicBezTo>
                  <a:pt x="219894" y="42044"/>
                  <a:pt x="218033" y="38026"/>
                  <a:pt x="214982" y="35049"/>
                </a:cubicBezTo>
                <a:lnTo>
                  <a:pt x="155525" y="-24557"/>
                </a:lnTo>
                <a:close/>
                <a:moveTo>
                  <a:pt x="95250" y="220266"/>
                </a:moveTo>
                <a:cubicBezTo>
                  <a:pt x="95250" y="210369"/>
                  <a:pt x="103212" y="202406"/>
                  <a:pt x="113109" y="202406"/>
                </a:cubicBezTo>
                <a:lnTo>
                  <a:pt x="172641" y="202406"/>
                </a:lnTo>
                <a:cubicBezTo>
                  <a:pt x="182538" y="202406"/>
                  <a:pt x="190500" y="210369"/>
                  <a:pt x="190500" y="220266"/>
                </a:cubicBezTo>
                <a:cubicBezTo>
                  <a:pt x="190500" y="230163"/>
                  <a:pt x="182538" y="238125"/>
                  <a:pt x="172641" y="238125"/>
                </a:cubicBezTo>
                <a:lnTo>
                  <a:pt x="113109" y="238125"/>
                </a:lnTo>
                <a:cubicBezTo>
                  <a:pt x="103212" y="238125"/>
                  <a:pt x="95250" y="230163"/>
                  <a:pt x="95250" y="220266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4" name="Text 10"/>
          <p:cNvSpPr/>
          <p:nvPr/>
        </p:nvSpPr>
        <p:spPr>
          <a:xfrm>
            <a:off x="6045200" y="37084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树脂雕像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10071100" y="27940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6" name="Shape 12"/>
          <p:cNvSpPr/>
          <p:nvPr/>
        </p:nvSpPr>
        <p:spPr>
          <a:xfrm>
            <a:off x="10266363" y="3009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98549" y="29096"/>
                </a:moveTo>
                <a:lnTo>
                  <a:pt x="408831" y="140940"/>
                </a:lnTo>
                <a:cubicBezTo>
                  <a:pt x="429444" y="161851"/>
                  <a:pt x="429444" y="195337"/>
                  <a:pt x="408831" y="216247"/>
                </a:cubicBezTo>
                <a:lnTo>
                  <a:pt x="292447" y="334045"/>
                </a:lnTo>
                <a:cubicBezTo>
                  <a:pt x="285527" y="341040"/>
                  <a:pt x="274216" y="341114"/>
                  <a:pt x="267221" y="334194"/>
                </a:cubicBezTo>
                <a:cubicBezTo>
                  <a:pt x="260226" y="327273"/>
                  <a:pt x="260152" y="315962"/>
                  <a:pt x="267072" y="308967"/>
                </a:cubicBezTo>
                <a:lnTo>
                  <a:pt x="383456" y="191095"/>
                </a:lnTo>
                <a:cubicBezTo>
                  <a:pt x="390302" y="184175"/>
                  <a:pt x="390302" y="172938"/>
                  <a:pt x="383456" y="166018"/>
                </a:cubicBezTo>
                <a:lnTo>
                  <a:pt x="273100" y="54248"/>
                </a:lnTo>
                <a:cubicBezTo>
                  <a:pt x="266179" y="47253"/>
                  <a:pt x="266254" y="35942"/>
                  <a:pt x="273248" y="29021"/>
                </a:cubicBezTo>
                <a:cubicBezTo>
                  <a:pt x="280243" y="22101"/>
                  <a:pt x="291554" y="22175"/>
                  <a:pt x="298475" y="29170"/>
                </a:cubicBezTo>
                <a:close/>
                <a:moveTo>
                  <a:pt x="23887" y="170780"/>
                </a:moveTo>
                <a:lnTo>
                  <a:pt x="23887" y="71438"/>
                </a:lnTo>
                <a:cubicBezTo>
                  <a:pt x="23887" y="45169"/>
                  <a:pt x="45244" y="23812"/>
                  <a:pt x="71512" y="23812"/>
                </a:cubicBezTo>
                <a:lnTo>
                  <a:pt x="170855" y="23812"/>
                </a:lnTo>
                <a:cubicBezTo>
                  <a:pt x="183505" y="23812"/>
                  <a:pt x="195635" y="28798"/>
                  <a:pt x="204564" y="37728"/>
                </a:cubicBezTo>
                <a:lnTo>
                  <a:pt x="311721" y="144884"/>
                </a:lnTo>
                <a:cubicBezTo>
                  <a:pt x="330324" y="163488"/>
                  <a:pt x="330324" y="193625"/>
                  <a:pt x="311721" y="212229"/>
                </a:cubicBezTo>
                <a:lnTo>
                  <a:pt x="212378" y="311572"/>
                </a:lnTo>
                <a:cubicBezTo>
                  <a:pt x="193774" y="330175"/>
                  <a:pt x="163637" y="330175"/>
                  <a:pt x="145033" y="311572"/>
                </a:cubicBezTo>
                <a:lnTo>
                  <a:pt x="37877" y="204415"/>
                </a:lnTo>
                <a:cubicBezTo>
                  <a:pt x="28947" y="195486"/>
                  <a:pt x="23961" y="183356"/>
                  <a:pt x="23961" y="170706"/>
                </a:cubicBezTo>
                <a:close/>
                <a:moveTo>
                  <a:pt x="131043" y="107156"/>
                </a:moveTo>
                <a:cubicBezTo>
                  <a:pt x="131043" y="94014"/>
                  <a:pt x="120373" y="83344"/>
                  <a:pt x="107231" y="83344"/>
                </a:cubicBezTo>
                <a:cubicBezTo>
                  <a:pt x="94088" y="83344"/>
                  <a:pt x="83418" y="94014"/>
                  <a:pt x="83418" y="107156"/>
                </a:cubicBezTo>
                <a:cubicBezTo>
                  <a:pt x="83418" y="120299"/>
                  <a:pt x="94088" y="130969"/>
                  <a:pt x="107231" y="130969"/>
                </a:cubicBezTo>
                <a:cubicBezTo>
                  <a:pt x="120373" y="130969"/>
                  <a:pt x="131043" y="120299"/>
                  <a:pt x="131043" y="107156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7" name="Text 13"/>
          <p:cNvSpPr/>
          <p:nvPr/>
        </p:nvSpPr>
        <p:spPr>
          <a:xfrm>
            <a:off x="8966200" y="3708400"/>
            <a:ext cx="3022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其他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254000" y="4318000"/>
            <a:ext cx="5740400" cy="863600"/>
          </a:xfrm>
          <a:custGeom>
            <a:avLst/>
            <a:gdLst/>
            <a:ahLst/>
            <a:cxnLst/>
            <a:rect l="l" t="t" r="r" b="b"/>
            <a:pathLst>
              <a:path w="5740400" h="863600">
                <a:moveTo>
                  <a:pt x="101603" y="0"/>
                </a:moveTo>
                <a:lnTo>
                  <a:pt x="5638797" y="0"/>
                </a:lnTo>
                <a:cubicBezTo>
                  <a:pt x="5694911" y="0"/>
                  <a:pt x="5740400" y="45489"/>
                  <a:pt x="5740400" y="101603"/>
                </a:cubicBezTo>
                <a:lnTo>
                  <a:pt x="5740400" y="761997"/>
                </a:lnTo>
                <a:cubicBezTo>
                  <a:pt x="5740400" y="818111"/>
                  <a:pt x="5694911" y="863600"/>
                  <a:pt x="56387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9" name="Text 15"/>
          <p:cNvSpPr/>
          <p:nvPr/>
        </p:nvSpPr>
        <p:spPr>
          <a:xfrm>
            <a:off x="361950" y="4470400"/>
            <a:ext cx="552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新品类收入占比已升至</a:t>
            </a:r>
            <a:pPr algn="ctr">
              <a:lnSpc>
                <a:spcPct val="12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12%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368300" y="4826000"/>
            <a:ext cx="5511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毛利率高于传统盲盒3-5个百分点</a:t>
            </a:r>
            <a:endParaRPr lang="en-US" sz="1600" dirty="0"/>
          </a:p>
        </p:txBody>
      </p:sp>
      <p:sp>
        <p:nvSpPr>
          <p:cNvPr id="21" name="Shape 17"/>
          <p:cNvSpPr/>
          <p:nvPr/>
        </p:nvSpPr>
        <p:spPr>
          <a:xfrm>
            <a:off x="6197600" y="4318000"/>
            <a:ext cx="5740400" cy="863600"/>
          </a:xfrm>
          <a:custGeom>
            <a:avLst/>
            <a:gdLst/>
            <a:ahLst/>
            <a:cxnLst/>
            <a:rect l="l" t="t" r="r" b="b"/>
            <a:pathLst>
              <a:path w="5740400" h="863600">
                <a:moveTo>
                  <a:pt x="101603" y="0"/>
                </a:moveTo>
                <a:lnTo>
                  <a:pt x="5638797" y="0"/>
                </a:lnTo>
                <a:cubicBezTo>
                  <a:pt x="5694911" y="0"/>
                  <a:pt x="5740400" y="45489"/>
                  <a:pt x="5740400" y="101603"/>
                </a:cubicBezTo>
                <a:lnTo>
                  <a:pt x="5740400" y="761997"/>
                </a:lnTo>
                <a:cubicBezTo>
                  <a:pt x="5740400" y="818111"/>
                  <a:pt x="5694911" y="863600"/>
                  <a:pt x="5638797" y="863600"/>
                </a:cubicBezTo>
                <a:lnTo>
                  <a:pt x="101603" y="863600"/>
                </a:lnTo>
                <a:cubicBezTo>
                  <a:pt x="45527" y="863600"/>
                  <a:pt x="0" y="818073"/>
                  <a:pt x="0" y="761997"/>
                </a:cubicBezTo>
                <a:lnTo>
                  <a:pt x="0" y="101603"/>
                </a:lnTo>
                <a:cubicBezTo>
                  <a:pt x="0" y="45527"/>
                  <a:pt x="45527" y="0"/>
                  <a:pt x="101603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22" name="Text 18"/>
          <p:cNvSpPr/>
          <p:nvPr/>
        </p:nvSpPr>
        <p:spPr>
          <a:xfrm>
            <a:off x="6305550" y="4470400"/>
            <a:ext cx="552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2025年相关费用超</a:t>
            </a:r>
            <a:pPr algn="ctr">
              <a:lnSpc>
                <a:spcPct val="12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6亿元</a:t>
            </a:r>
            <a:endParaRPr lang="en-US" sz="1600" dirty="0"/>
          </a:p>
        </p:txBody>
      </p:sp>
      <p:sp>
        <p:nvSpPr>
          <p:cNvPr id="23" name="Text 19"/>
          <p:cNvSpPr/>
          <p:nvPr/>
        </p:nvSpPr>
        <p:spPr>
          <a:xfrm>
            <a:off x="6311900" y="4826000"/>
            <a:ext cx="5511800" cy="20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预计2026年才能贡献正向经营杠杆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2026展望情景对比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351734" y="1803400"/>
            <a:ext cx="368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2026展望：牛市情景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4006850" y="2362200"/>
            <a:ext cx="417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德银给出的牛市假设下，公司有望迎来戴维斯双击。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254000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400050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收入突破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412750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中国+30%，海外+50%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81000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&gt;350</a:t>
            </a:r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250234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4396284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利润率提升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408984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新品类溢价+成本优化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377234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34%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8246467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8392517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净利高增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8405217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净利润有望超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8373467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&gt;231</a:t>
            </a:r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3625552" y="4800600"/>
            <a:ext cx="4940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关键驱动：Labubu电影上映、北美门店翻倍、雕像系列破圈。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351734" y="1803400"/>
            <a:ext cx="368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2026展望：熊市情景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917950" y="2362200"/>
            <a:ext cx="4356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多重风险叠加后，盈利与估值可能出现极端下行情景。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254000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400050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收入下滑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412750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中国-20%，海外-10%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81000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~200</a:t>
            </a:r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250234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4396284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毛利率收缩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408984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库存积压与折价清理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377234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-6</a:t>
            </a:r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pp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8246467" y="2921000"/>
            <a:ext cx="3695700" cy="1574800"/>
          </a:xfrm>
          <a:custGeom>
            <a:avLst/>
            <a:gdLst/>
            <a:ahLst/>
            <a:cxnLst/>
            <a:rect l="l" t="t" r="r" b="b"/>
            <a:pathLst>
              <a:path w="3695700" h="1574800">
                <a:moveTo>
                  <a:pt x="101606" y="0"/>
                </a:moveTo>
                <a:lnTo>
                  <a:pt x="3594094" y="0"/>
                </a:lnTo>
                <a:cubicBezTo>
                  <a:pt x="3650209" y="0"/>
                  <a:pt x="3695700" y="45491"/>
                  <a:pt x="3695700" y="101606"/>
                </a:cubicBezTo>
                <a:lnTo>
                  <a:pt x="3695700" y="1473194"/>
                </a:lnTo>
                <a:cubicBezTo>
                  <a:pt x="3695700" y="1529309"/>
                  <a:pt x="3650209" y="1574800"/>
                  <a:pt x="3594094" y="1574800"/>
                </a:cubicBezTo>
                <a:lnTo>
                  <a:pt x="101606" y="1574800"/>
                </a:lnTo>
                <a:cubicBezTo>
                  <a:pt x="45491" y="1574800"/>
                  <a:pt x="0" y="1529309"/>
                  <a:pt x="0" y="1473194"/>
                </a:cubicBezTo>
                <a:lnTo>
                  <a:pt x="0" y="101606"/>
                </a:lnTo>
                <a:cubicBezTo>
                  <a:pt x="0" y="45528"/>
                  <a:pt x="45528" y="0"/>
                  <a:pt x="101606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5" name="Text 11"/>
          <p:cNvSpPr/>
          <p:nvPr/>
        </p:nvSpPr>
        <p:spPr>
          <a:xfrm>
            <a:off x="8392517" y="3124200"/>
            <a:ext cx="3403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净利腰斩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8405217" y="3530600"/>
            <a:ext cx="3378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净利润仅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8373467" y="3886200"/>
            <a:ext cx="3441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~106</a:t>
            </a:r>
            <a:pPr algn="ctr">
              <a:lnSpc>
                <a:spcPct val="110000"/>
              </a:lnSpc>
            </a:pPr>
            <a:r>
              <a:rPr lang="en-US" sz="16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3285430" y="4800600"/>
            <a:ext cx="5626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核心风险：Labubu热度见顶且无新IP接棒，海外政策与品类扩张失败。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估值、结论与策略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4000" y="2336800"/>
            <a:ext cx="56261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估值回落凸显防御价值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54000" y="2895600"/>
            <a:ext cx="5524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市场对2026年净利润一致预期约140-150亿元，对应调整后市盈率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17-19倍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，处于近三年中枢。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346075" y="36068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95250" y="63500"/>
                </a:moveTo>
                <a:cubicBezTo>
                  <a:pt x="95250" y="37215"/>
                  <a:pt x="73910" y="15875"/>
                  <a:pt x="47625" y="15875"/>
                </a:cubicBezTo>
                <a:cubicBezTo>
                  <a:pt x="21340" y="15875"/>
                  <a:pt x="0" y="37215"/>
                  <a:pt x="0" y="63500"/>
                </a:cubicBezTo>
                <a:cubicBezTo>
                  <a:pt x="0" y="89785"/>
                  <a:pt x="21340" y="111125"/>
                  <a:pt x="47625" y="111125"/>
                </a:cubicBezTo>
                <a:cubicBezTo>
                  <a:pt x="73910" y="111125"/>
                  <a:pt x="95250" y="89785"/>
                  <a:pt x="95250" y="63500"/>
                </a:cubicBezTo>
                <a:close/>
                <a:moveTo>
                  <a:pt x="222250" y="190500"/>
                </a:moveTo>
                <a:cubicBezTo>
                  <a:pt x="222250" y="164215"/>
                  <a:pt x="200910" y="142875"/>
                  <a:pt x="174625" y="142875"/>
                </a:cubicBezTo>
                <a:cubicBezTo>
                  <a:pt x="148340" y="142875"/>
                  <a:pt x="127000" y="164215"/>
                  <a:pt x="127000" y="190500"/>
                </a:cubicBezTo>
                <a:cubicBezTo>
                  <a:pt x="127000" y="216785"/>
                  <a:pt x="148340" y="238125"/>
                  <a:pt x="174625" y="238125"/>
                </a:cubicBezTo>
                <a:cubicBezTo>
                  <a:pt x="200910" y="238125"/>
                  <a:pt x="222250" y="216785"/>
                  <a:pt x="222250" y="190500"/>
                </a:cubicBezTo>
                <a:close/>
                <a:moveTo>
                  <a:pt x="217587" y="42962"/>
                </a:moveTo>
                <a:cubicBezTo>
                  <a:pt x="223788" y="36761"/>
                  <a:pt x="223788" y="26690"/>
                  <a:pt x="217587" y="20489"/>
                </a:cubicBezTo>
                <a:cubicBezTo>
                  <a:pt x="211386" y="14287"/>
                  <a:pt x="201315" y="14287"/>
                  <a:pt x="195114" y="20489"/>
                </a:cubicBezTo>
                <a:lnTo>
                  <a:pt x="4614" y="210989"/>
                </a:lnTo>
                <a:cubicBezTo>
                  <a:pt x="-1587" y="217190"/>
                  <a:pt x="-1587" y="227261"/>
                  <a:pt x="4614" y="233462"/>
                </a:cubicBezTo>
                <a:cubicBezTo>
                  <a:pt x="10815" y="239663"/>
                  <a:pt x="20886" y="239663"/>
                  <a:pt x="27087" y="233462"/>
                </a:cubicBezTo>
                <a:lnTo>
                  <a:pt x="217587" y="42962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7" name="Text 3"/>
          <p:cNvSpPr/>
          <p:nvPr/>
        </p:nvSpPr>
        <p:spPr>
          <a:xfrm>
            <a:off x="762000" y="3606800"/>
            <a:ext cx="3403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股息率：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维持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以上，现金流覆盖1.2倍。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322362" y="41402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22250" y="127000"/>
                </a:moveTo>
                <a:cubicBezTo>
                  <a:pt x="222250" y="74430"/>
                  <a:pt x="179570" y="31750"/>
                  <a:pt x="127000" y="31750"/>
                </a:cubicBezTo>
                <a:cubicBezTo>
                  <a:pt x="74430" y="31750"/>
                  <a:pt x="31750" y="74430"/>
                  <a:pt x="31750" y="127000"/>
                </a:cubicBezTo>
                <a:cubicBezTo>
                  <a:pt x="31750" y="179570"/>
                  <a:pt x="74430" y="222250"/>
                  <a:pt x="127000" y="222250"/>
                </a:cubicBezTo>
                <a:cubicBezTo>
                  <a:pt x="179570" y="222250"/>
                  <a:pt x="222250" y="179570"/>
                  <a:pt x="222250" y="127000"/>
                </a:cubicBezTo>
                <a:close/>
                <a:moveTo>
                  <a:pt x="0" y="127000"/>
                </a:moveTo>
                <a:cubicBezTo>
                  <a:pt x="0" y="56907"/>
                  <a:pt x="56907" y="0"/>
                  <a:pt x="127000" y="0"/>
                </a:cubicBez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lose/>
                <a:moveTo>
                  <a:pt x="127000" y="166688"/>
                </a:moveTo>
                <a:cubicBezTo>
                  <a:pt x="148904" y="166688"/>
                  <a:pt x="166688" y="148904"/>
                  <a:pt x="166688" y="127000"/>
                </a:cubicBezTo>
                <a:cubicBezTo>
                  <a:pt x="166688" y="105096"/>
                  <a:pt x="148904" y="87313"/>
                  <a:pt x="127000" y="87313"/>
                </a:cubicBezTo>
                <a:cubicBezTo>
                  <a:pt x="105096" y="87313"/>
                  <a:pt x="87313" y="105096"/>
                  <a:pt x="87313" y="127000"/>
                </a:cubicBezTo>
                <a:cubicBezTo>
                  <a:pt x="87313" y="148904"/>
                  <a:pt x="105096" y="166688"/>
                  <a:pt x="127000" y="166688"/>
                </a:cubicBezTo>
                <a:close/>
                <a:moveTo>
                  <a:pt x="127000" y="55563"/>
                </a:moveTo>
                <a:cubicBezTo>
                  <a:pt x="166427" y="55563"/>
                  <a:pt x="198438" y="87573"/>
                  <a:pt x="198438" y="127000"/>
                </a:cubicBezTo>
                <a:cubicBezTo>
                  <a:pt x="198438" y="166427"/>
                  <a:pt x="166427" y="198438"/>
                  <a:pt x="127000" y="198438"/>
                </a:cubicBezTo>
                <a:cubicBezTo>
                  <a:pt x="87573" y="198438"/>
                  <a:pt x="55563" y="166427"/>
                  <a:pt x="55563" y="127000"/>
                </a:cubicBezTo>
                <a:cubicBezTo>
                  <a:pt x="55563" y="87573"/>
                  <a:pt x="87573" y="55563"/>
                  <a:pt x="127000" y="55563"/>
                </a:cubicBezTo>
                <a:close/>
                <a:moveTo>
                  <a:pt x="111125" y="127000"/>
                </a:moveTo>
                <a:cubicBezTo>
                  <a:pt x="111125" y="118238"/>
                  <a:pt x="118238" y="111125"/>
                  <a:pt x="127000" y="111125"/>
                </a:cubicBezTo>
                <a:cubicBezTo>
                  <a:pt x="135762" y="111125"/>
                  <a:pt x="142875" y="118238"/>
                  <a:pt x="142875" y="127000"/>
                </a:cubicBezTo>
                <a:cubicBezTo>
                  <a:pt x="142875" y="135762"/>
                  <a:pt x="135762" y="142875"/>
                  <a:pt x="127000" y="142875"/>
                </a:cubicBezTo>
                <a:cubicBezTo>
                  <a:pt x="118238" y="142875"/>
                  <a:pt x="111125" y="135762"/>
                  <a:pt x="111125" y="127000"/>
                </a:cubicBez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9" name="Text 5"/>
          <p:cNvSpPr/>
          <p:nvPr/>
        </p:nvSpPr>
        <p:spPr>
          <a:xfrm>
            <a:off x="746323" y="4013200"/>
            <a:ext cx="502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机构目标：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花旗、中金维持目标价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370港元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，隐含35倍2026年PE。</a:t>
            </a:r>
            <a:endParaRPr lang="en-US" sz="1600" dirty="0"/>
          </a:p>
        </p:txBody>
      </p:sp>
      <p:pic>
        <p:nvPicPr>
          <p:cNvPr id="10" name="Image 2" descr="https://kimi-web-img.moonshot.cn/img/www.delftstack.com/ab41449eae648538139e5735f32bed8f5893acf4.webp">    </p:cNvPr>
          <p:cNvPicPr>
            <a:picLocks noChangeAspect="1"/>
          </p:cNvPicPr>
          <p:nvPr/>
        </p:nvPicPr>
        <p:blipFill>
          <a:blip r:embed="rId3"/>
          <a:srcRect l="5033" r="5033" t="0" b="0"/>
          <a:stretch/>
        </p:blipFill>
        <p:spPr>
          <a:xfrm>
            <a:off x="6096000" y="1524000"/>
            <a:ext cx="5842000" cy="3810000"/>
          </a:xfrm>
          <a:prstGeom prst="roundRect">
            <a:avLst>
              <a:gd name="adj" fmla="val 2667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18235" y="647700"/>
            <a:ext cx="6924675" cy="92202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</p:sp>
      <p:sp>
        <p:nvSpPr>
          <p:cNvPr id="3" name="Text 1"/>
          <p:cNvSpPr/>
          <p:nvPr/>
        </p:nvSpPr>
        <p:spPr>
          <a:xfrm>
            <a:off x="1118235" y="647700"/>
            <a:ext cx="6924675" cy="9220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pPr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/CONTENTS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1"/>
          <a:srcRect l="0" r="0" t="22162" b="0"/>
          <a:stretch/>
        </p:blipFill>
        <p:spPr>
          <a:xfrm>
            <a:off x="7494905" y="2640330"/>
            <a:ext cx="4050665" cy="3154045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 flipH="1" flipV="1">
            <a:off x="9610725" y="723265"/>
            <a:ext cx="1656080" cy="133286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" y="1911985"/>
            <a:ext cx="361315" cy="29146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" y="2616200"/>
            <a:ext cx="361315" cy="29146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" y="3308985"/>
            <a:ext cx="361315" cy="29146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" y="4028440"/>
            <a:ext cx="361315" cy="29146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" y="4698365"/>
            <a:ext cx="361315" cy="291465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09-08-12:55:41-d2v63jdnfo2stf9dk4og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260" y="5403850"/>
            <a:ext cx="361315" cy="291465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1202055" y="1777365"/>
            <a:ext cx="7804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2156460" y="1837055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增长神话是否褪色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1202055" y="2470150"/>
            <a:ext cx="8185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2156460" y="2528570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海外热浪与单IP风险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1202055" y="3162935"/>
            <a:ext cx="8185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2156460" y="3221355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需求天花板与渗透率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1202055" y="3855720"/>
            <a:ext cx="8185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2156460" y="3914140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产能与供应链新布局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1202055" y="4548505"/>
            <a:ext cx="8185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2156460" y="4600575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2026展望情景对比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1202055" y="5241290"/>
            <a:ext cx="818515" cy="4889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2156460" y="5287010"/>
            <a:ext cx="6160135" cy="42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估值、结论与策略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8750" y="2006600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投资逻辑与关键催化剂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09550" y="2565400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建议采用“景气确认加仓、数据转弱降仓”的区间交易思路。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1794867" y="3225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7" name="Shape 3"/>
          <p:cNvSpPr/>
          <p:nvPr/>
        </p:nvSpPr>
        <p:spPr>
          <a:xfrm>
            <a:off x="2013942" y="3441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09563" y="154781"/>
                </a:moveTo>
                <a:cubicBezTo>
                  <a:pt x="309563" y="188937"/>
                  <a:pt x="298475" y="220489"/>
                  <a:pt x="279797" y="246087"/>
                </a:cubicBezTo>
                <a:lnTo>
                  <a:pt x="374005" y="340370"/>
                </a:lnTo>
                <a:cubicBezTo>
                  <a:pt x="383307" y="349672"/>
                  <a:pt x="383307" y="364778"/>
                  <a:pt x="374005" y="374079"/>
                </a:cubicBezTo>
                <a:cubicBezTo>
                  <a:pt x="364703" y="383381"/>
                  <a:pt x="349597" y="383381"/>
                  <a:pt x="340296" y="374079"/>
                </a:cubicBezTo>
                <a:lnTo>
                  <a:pt x="246087" y="279797"/>
                </a:lnTo>
                <a:cubicBezTo>
                  <a:pt x="220489" y="298475"/>
                  <a:pt x="188937" y="309563"/>
                  <a:pt x="154781" y="309563"/>
                </a:cubicBezTo>
                <a:cubicBezTo>
                  <a:pt x="69279" y="309563"/>
                  <a:pt x="0" y="240283"/>
                  <a:pt x="0" y="154781"/>
                </a:cubicBezTo>
                <a:cubicBezTo>
                  <a:pt x="0" y="69279"/>
                  <a:pt x="69279" y="0"/>
                  <a:pt x="154781" y="0"/>
                </a:cubicBezTo>
                <a:cubicBezTo>
                  <a:pt x="240283" y="0"/>
                  <a:pt x="309563" y="69279"/>
                  <a:pt x="309563" y="154781"/>
                </a:cubicBezTo>
                <a:close/>
                <a:moveTo>
                  <a:pt x="77391" y="160734"/>
                </a:moveTo>
                <a:lnTo>
                  <a:pt x="77391" y="208359"/>
                </a:lnTo>
                <a:cubicBezTo>
                  <a:pt x="77391" y="218256"/>
                  <a:pt x="85353" y="226219"/>
                  <a:pt x="95250" y="226219"/>
                </a:cubicBezTo>
                <a:cubicBezTo>
                  <a:pt x="105147" y="226219"/>
                  <a:pt x="113109" y="218256"/>
                  <a:pt x="113109" y="208359"/>
                </a:cubicBezTo>
                <a:lnTo>
                  <a:pt x="113109" y="160734"/>
                </a:lnTo>
                <a:cubicBezTo>
                  <a:pt x="113109" y="150837"/>
                  <a:pt x="105147" y="142875"/>
                  <a:pt x="95250" y="142875"/>
                </a:cubicBezTo>
                <a:cubicBezTo>
                  <a:pt x="85353" y="142875"/>
                  <a:pt x="77391" y="150837"/>
                  <a:pt x="77391" y="160734"/>
                </a:cubicBezTo>
                <a:close/>
                <a:moveTo>
                  <a:pt x="136922" y="89297"/>
                </a:moveTo>
                <a:lnTo>
                  <a:pt x="136922" y="208359"/>
                </a:lnTo>
                <a:cubicBezTo>
                  <a:pt x="136922" y="218256"/>
                  <a:pt x="144884" y="226219"/>
                  <a:pt x="154781" y="226219"/>
                </a:cubicBezTo>
                <a:cubicBezTo>
                  <a:pt x="164678" y="226219"/>
                  <a:pt x="172641" y="218256"/>
                  <a:pt x="172641" y="208359"/>
                </a:cubicBezTo>
                <a:lnTo>
                  <a:pt x="172641" y="89297"/>
                </a:lnTo>
                <a:cubicBezTo>
                  <a:pt x="172641" y="79400"/>
                  <a:pt x="164678" y="71438"/>
                  <a:pt x="154781" y="71438"/>
                </a:cubicBezTo>
                <a:cubicBezTo>
                  <a:pt x="144884" y="71438"/>
                  <a:pt x="136922" y="79400"/>
                  <a:pt x="136922" y="89297"/>
                </a:cubicBezTo>
                <a:close/>
                <a:moveTo>
                  <a:pt x="196453" y="136922"/>
                </a:moveTo>
                <a:lnTo>
                  <a:pt x="196453" y="208359"/>
                </a:lnTo>
                <a:cubicBezTo>
                  <a:pt x="196453" y="218256"/>
                  <a:pt x="204415" y="226219"/>
                  <a:pt x="214313" y="226219"/>
                </a:cubicBezTo>
                <a:cubicBezTo>
                  <a:pt x="224210" y="226219"/>
                  <a:pt x="232172" y="218256"/>
                  <a:pt x="232172" y="208359"/>
                </a:cubicBezTo>
                <a:lnTo>
                  <a:pt x="232172" y="136922"/>
                </a:lnTo>
                <a:cubicBezTo>
                  <a:pt x="232172" y="127025"/>
                  <a:pt x="224210" y="119063"/>
                  <a:pt x="214313" y="119063"/>
                </a:cubicBezTo>
                <a:cubicBezTo>
                  <a:pt x="204415" y="119063"/>
                  <a:pt x="196453" y="127025"/>
                  <a:pt x="196453" y="136922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8" name="Text 4"/>
          <p:cNvSpPr/>
          <p:nvPr/>
        </p:nvSpPr>
        <p:spPr>
          <a:xfrm>
            <a:off x="298450" y="4191000"/>
            <a:ext cx="381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Labubu生命周期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11150" y="4597400"/>
            <a:ext cx="378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跟踪月度二手溢价与搜索指数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5689501" y="3225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1" name="Shape 7"/>
          <p:cNvSpPr/>
          <p:nvPr/>
        </p:nvSpPr>
        <p:spPr>
          <a:xfrm>
            <a:off x="5908576" y="3441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2845" y="53801"/>
                </a:moveTo>
                <a:cubicBezTo>
                  <a:pt x="27980" y="36016"/>
                  <a:pt x="44276" y="23812"/>
                  <a:pt x="62805" y="23812"/>
                </a:cubicBezTo>
                <a:lnTo>
                  <a:pt x="318790" y="23812"/>
                </a:lnTo>
                <a:cubicBezTo>
                  <a:pt x="337319" y="23812"/>
                  <a:pt x="353616" y="36016"/>
                  <a:pt x="358825" y="53801"/>
                </a:cubicBezTo>
                <a:lnTo>
                  <a:pt x="376238" y="113481"/>
                </a:lnTo>
                <a:cubicBezTo>
                  <a:pt x="385762" y="146000"/>
                  <a:pt x="361280" y="178594"/>
                  <a:pt x="327422" y="178594"/>
                </a:cubicBezTo>
                <a:cubicBezTo>
                  <a:pt x="307851" y="178594"/>
                  <a:pt x="290661" y="167506"/>
                  <a:pt x="282178" y="150986"/>
                </a:cubicBezTo>
                <a:cubicBezTo>
                  <a:pt x="273546" y="167283"/>
                  <a:pt x="256431" y="178594"/>
                  <a:pt x="236488" y="178594"/>
                </a:cubicBezTo>
                <a:cubicBezTo>
                  <a:pt x="216694" y="178594"/>
                  <a:pt x="199504" y="167432"/>
                  <a:pt x="190872" y="151061"/>
                </a:cubicBezTo>
                <a:cubicBezTo>
                  <a:pt x="182240" y="167432"/>
                  <a:pt x="165050" y="178594"/>
                  <a:pt x="145256" y="178594"/>
                </a:cubicBezTo>
                <a:cubicBezTo>
                  <a:pt x="125313" y="178594"/>
                  <a:pt x="108198" y="167357"/>
                  <a:pt x="99566" y="150986"/>
                </a:cubicBezTo>
                <a:cubicBezTo>
                  <a:pt x="91083" y="167432"/>
                  <a:pt x="73893" y="178594"/>
                  <a:pt x="54322" y="178594"/>
                </a:cubicBezTo>
                <a:cubicBezTo>
                  <a:pt x="20389" y="178594"/>
                  <a:pt x="-4018" y="146075"/>
                  <a:pt x="5507" y="113481"/>
                </a:cubicBezTo>
                <a:lnTo>
                  <a:pt x="22845" y="53801"/>
                </a:lnTo>
                <a:close/>
                <a:moveTo>
                  <a:pt x="71735" y="261938"/>
                </a:moveTo>
                <a:lnTo>
                  <a:pt x="309860" y="261938"/>
                </a:lnTo>
                <a:lnTo>
                  <a:pt x="309860" y="212527"/>
                </a:lnTo>
                <a:cubicBezTo>
                  <a:pt x="315516" y="213717"/>
                  <a:pt x="321394" y="214313"/>
                  <a:pt x="327347" y="214313"/>
                </a:cubicBezTo>
                <a:cubicBezTo>
                  <a:pt x="337989" y="214313"/>
                  <a:pt x="348183" y="212378"/>
                  <a:pt x="357485" y="208955"/>
                </a:cubicBezTo>
                <a:lnTo>
                  <a:pt x="357485" y="321469"/>
                </a:lnTo>
                <a:cubicBezTo>
                  <a:pt x="357485" y="341188"/>
                  <a:pt x="341486" y="357188"/>
                  <a:pt x="321766" y="357188"/>
                </a:cubicBezTo>
                <a:lnTo>
                  <a:pt x="59829" y="357188"/>
                </a:lnTo>
                <a:cubicBezTo>
                  <a:pt x="40109" y="357188"/>
                  <a:pt x="24110" y="341188"/>
                  <a:pt x="24110" y="321469"/>
                </a:cubicBezTo>
                <a:lnTo>
                  <a:pt x="24110" y="208955"/>
                </a:lnTo>
                <a:cubicBezTo>
                  <a:pt x="33412" y="212378"/>
                  <a:pt x="43532" y="214313"/>
                  <a:pt x="54248" y="214313"/>
                </a:cubicBezTo>
                <a:cubicBezTo>
                  <a:pt x="60275" y="214313"/>
                  <a:pt x="66080" y="213717"/>
                  <a:pt x="71735" y="212527"/>
                </a:cubicBezTo>
                <a:lnTo>
                  <a:pt x="71735" y="261938"/>
                </a:ln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2" name="Text 8"/>
          <p:cNvSpPr/>
          <p:nvPr/>
        </p:nvSpPr>
        <p:spPr>
          <a:xfrm>
            <a:off x="4193084" y="4191000"/>
            <a:ext cx="381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海外扩张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4205784" y="4597400"/>
            <a:ext cx="378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关注海外同店增速与关税政策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9584134" y="3225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8D0F5">
              <a:alpha val="50196"/>
            </a:srgbClr>
          </a:solidFill>
          <a:ln/>
        </p:spPr>
      </p:sp>
      <p:sp>
        <p:nvSpPr>
          <p:cNvPr id="15" name="Shape 11"/>
          <p:cNvSpPr/>
          <p:nvPr/>
        </p:nvSpPr>
        <p:spPr>
          <a:xfrm>
            <a:off x="9803209" y="3441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11336" y="-967"/>
                </a:moveTo>
                <a:cubicBezTo>
                  <a:pt x="198462" y="-8409"/>
                  <a:pt x="182538" y="-8409"/>
                  <a:pt x="169664" y="-967"/>
                </a:cubicBezTo>
                <a:lnTo>
                  <a:pt x="107007" y="35198"/>
                </a:lnTo>
                <a:cubicBezTo>
                  <a:pt x="94134" y="42639"/>
                  <a:pt x="86171" y="56406"/>
                  <a:pt x="86171" y="71289"/>
                </a:cubicBezTo>
                <a:lnTo>
                  <a:pt x="86171" y="147117"/>
                </a:lnTo>
                <a:lnTo>
                  <a:pt x="20464" y="185068"/>
                </a:lnTo>
                <a:cubicBezTo>
                  <a:pt x="7590" y="192509"/>
                  <a:pt x="-372" y="206276"/>
                  <a:pt x="-372" y="221159"/>
                </a:cubicBezTo>
                <a:lnTo>
                  <a:pt x="-372" y="293563"/>
                </a:lnTo>
                <a:cubicBezTo>
                  <a:pt x="-372" y="308446"/>
                  <a:pt x="7590" y="322213"/>
                  <a:pt x="20464" y="329654"/>
                </a:cubicBezTo>
                <a:lnTo>
                  <a:pt x="83195" y="365820"/>
                </a:lnTo>
                <a:cubicBezTo>
                  <a:pt x="96069" y="373261"/>
                  <a:pt x="111993" y="373261"/>
                  <a:pt x="124867" y="365820"/>
                </a:cubicBezTo>
                <a:lnTo>
                  <a:pt x="190574" y="327868"/>
                </a:lnTo>
                <a:lnTo>
                  <a:pt x="256282" y="365820"/>
                </a:lnTo>
                <a:cubicBezTo>
                  <a:pt x="269156" y="373261"/>
                  <a:pt x="285080" y="373261"/>
                  <a:pt x="297954" y="365820"/>
                </a:cubicBezTo>
                <a:lnTo>
                  <a:pt x="360536" y="329654"/>
                </a:lnTo>
                <a:cubicBezTo>
                  <a:pt x="373410" y="322213"/>
                  <a:pt x="381372" y="308446"/>
                  <a:pt x="381372" y="293563"/>
                </a:cubicBezTo>
                <a:lnTo>
                  <a:pt x="381372" y="221159"/>
                </a:lnTo>
                <a:cubicBezTo>
                  <a:pt x="381372" y="206276"/>
                  <a:pt x="373410" y="192509"/>
                  <a:pt x="360536" y="185068"/>
                </a:cubicBezTo>
                <a:lnTo>
                  <a:pt x="294829" y="147117"/>
                </a:lnTo>
                <a:lnTo>
                  <a:pt x="294829" y="71289"/>
                </a:lnTo>
                <a:cubicBezTo>
                  <a:pt x="294829" y="56406"/>
                  <a:pt x="286866" y="42639"/>
                  <a:pt x="273993" y="35198"/>
                </a:cubicBezTo>
                <a:lnTo>
                  <a:pt x="211336" y="-967"/>
                </a:lnTo>
                <a:close/>
                <a:moveTo>
                  <a:pt x="172641" y="217736"/>
                </a:moveTo>
                <a:lnTo>
                  <a:pt x="172641" y="296987"/>
                </a:lnTo>
                <a:lnTo>
                  <a:pt x="106933" y="334938"/>
                </a:lnTo>
                <a:cubicBezTo>
                  <a:pt x="106040" y="335459"/>
                  <a:pt x="104998" y="335756"/>
                  <a:pt x="103956" y="335756"/>
                </a:cubicBezTo>
                <a:lnTo>
                  <a:pt x="103956" y="257398"/>
                </a:lnTo>
                <a:lnTo>
                  <a:pt x="172641" y="217736"/>
                </a:lnTo>
                <a:close/>
                <a:moveTo>
                  <a:pt x="344835" y="218182"/>
                </a:moveTo>
                <a:cubicBezTo>
                  <a:pt x="345356" y="219075"/>
                  <a:pt x="345653" y="220117"/>
                  <a:pt x="345653" y="221159"/>
                </a:cubicBezTo>
                <a:lnTo>
                  <a:pt x="345653" y="293563"/>
                </a:lnTo>
                <a:cubicBezTo>
                  <a:pt x="345653" y="295721"/>
                  <a:pt x="344537" y="297656"/>
                  <a:pt x="342677" y="298698"/>
                </a:cubicBezTo>
                <a:lnTo>
                  <a:pt x="279946" y="334863"/>
                </a:lnTo>
                <a:cubicBezTo>
                  <a:pt x="279053" y="335384"/>
                  <a:pt x="278011" y="335682"/>
                  <a:pt x="276969" y="335682"/>
                </a:cubicBezTo>
                <a:lnTo>
                  <a:pt x="276969" y="257324"/>
                </a:lnTo>
                <a:lnTo>
                  <a:pt x="344835" y="218182"/>
                </a:lnTo>
                <a:close/>
                <a:moveTo>
                  <a:pt x="259184" y="71289"/>
                </a:moveTo>
                <a:lnTo>
                  <a:pt x="259184" y="147117"/>
                </a:lnTo>
                <a:lnTo>
                  <a:pt x="190500" y="186779"/>
                </a:lnTo>
                <a:lnTo>
                  <a:pt x="190500" y="107528"/>
                </a:lnTo>
                <a:lnTo>
                  <a:pt x="258366" y="68387"/>
                </a:lnTo>
                <a:cubicBezTo>
                  <a:pt x="258887" y="69279"/>
                  <a:pt x="259184" y="70321"/>
                  <a:pt x="259184" y="71363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6" name="Text 12"/>
          <p:cNvSpPr/>
          <p:nvPr/>
        </p:nvSpPr>
        <p:spPr>
          <a:xfrm>
            <a:off x="8087717" y="4191000"/>
            <a:ext cx="3810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平台化成效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8100417" y="4597400"/>
            <a:ext cx="378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验证新品类收入占比及毛利率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s0.jpg">    </p:cNvPr>
          <p:cNvPicPr>
            <a:picLocks noChangeAspect="1"/>
          </p:cNvPicPr>
          <p:nvPr/>
        </p:nvPicPr>
        <p:blipFill>
          <a:blip r:embed="rId1"/>
          <a:srcRect l="6625" r="11055" t="8858" b="15857"/>
          <a:stretch/>
        </p:blipFill>
        <p:spPr>
          <a:xfrm rot="21600000">
            <a:off x="-21590" y="0"/>
            <a:ext cx="12213590" cy="6870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410" y="2195830"/>
            <a:ext cx="7026275" cy="1346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8800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感谢您的观看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0890" y="3501390"/>
            <a:ext cx="4716780" cy="368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 FOR WATCHING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730375"/>
            <a:ext cx="6468110" cy="2984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63600" y="4795520"/>
            <a:ext cx="2179320" cy="502920"/>
          </a:xfrm>
          <a:prstGeom prst="roundRect">
            <a:avLst>
              <a:gd name="adj" fmla="val 50000"/>
            </a:avLst>
          </a:prstGeom>
          <a:solidFill>
            <a:srgbClr val="015DBB"/>
          </a:solidFill>
          <a:ln/>
        </p:spPr>
      </p:sp>
      <p:sp>
        <p:nvSpPr>
          <p:cNvPr id="7" name="Text 3"/>
          <p:cNvSpPr/>
          <p:nvPr/>
        </p:nvSpPr>
        <p:spPr>
          <a:xfrm>
            <a:off x="863600" y="4795520"/>
            <a:ext cx="2179320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28675" y="4847590"/>
            <a:ext cx="2249805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汇报人:Kimi AI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3519170" y="4795520"/>
            <a:ext cx="2179320" cy="502920"/>
          </a:xfrm>
          <a:prstGeom prst="roundRect">
            <a:avLst>
              <a:gd name="adj" fmla="val 50000"/>
            </a:avLst>
          </a:prstGeom>
          <a:solidFill>
            <a:srgbClr val="015DBB"/>
          </a:solidFill>
          <a:ln/>
        </p:spPr>
      </p:sp>
      <p:sp>
        <p:nvSpPr>
          <p:cNvPr id="10" name="Text 6"/>
          <p:cNvSpPr/>
          <p:nvPr/>
        </p:nvSpPr>
        <p:spPr>
          <a:xfrm>
            <a:off x="3519170" y="4795520"/>
            <a:ext cx="2179320" cy="50292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3484245" y="4847590"/>
            <a:ext cx="2249805" cy="304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时间:2025/01/01</a:t>
            </a:r>
            <a:endParaRPr lang="en-US" sz="1600" dirty="0"/>
          </a:p>
        </p:txBody>
      </p:sp>
      <p:pic>
        <p:nvPicPr>
          <p:cNvPr id="12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7364095" y="1974850"/>
            <a:ext cx="4268470" cy="332359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增长神话是否褪色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4000" y="2159000"/>
            <a:ext cx="45593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增长神话是否褪色？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54000" y="2717800"/>
            <a:ext cx="4483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2025年前三季收入逐季加速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254000" y="3276600"/>
            <a:ext cx="44577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公开数据显示，泡泡玛特2025年前三季单季收入同比增速分别约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170%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245%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250%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，呈加速态势。海外贡献由30%升至近45%。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254000" y="4191000"/>
            <a:ext cx="4457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然而，公司全年指引锁定200亿元人民币，隐含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004080"/>
                </a:solidFill>
                <a:highlight>
                  <a:srgbClr val="A8D0F5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第四季环比增速将首次降至个位数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，高基数效应开始显形。</a:t>
            </a:r>
            <a:endParaRPr lang="en-US" sz="1600" dirty="0"/>
          </a:p>
        </p:txBody>
      </p:sp>
      <p:pic>
        <p:nvPicPr>
          <p:cNvPr id="8" name="Image 2" descr="https://kimi-web-img.moonshot.cn/img/img.jrjimg.cn/cda04b91c10a475faf2305dbc5be6f430c44431a.jpg">    </p:cNvPr>
          <p:cNvPicPr>
            <a:picLocks noChangeAspect="1"/>
          </p:cNvPicPr>
          <p:nvPr/>
        </p:nvPicPr>
        <p:blipFill>
          <a:blip r:embed="rId3"/>
          <a:srcRect l="0" r="0" t="4877" b="4877"/>
          <a:stretch/>
        </p:blipFill>
        <p:spPr>
          <a:xfrm>
            <a:off x="4927600" y="1651000"/>
            <a:ext cx="7010400" cy="3556000"/>
          </a:xfrm>
          <a:prstGeom prst="roundRect">
            <a:avLst>
              <a:gd name="adj" fmla="val 2857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8750" y="1876425"/>
            <a:ext cx="1187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盈利弹性逼近临界点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09550" y="2435225"/>
            <a:ext cx="1177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同期经调整净利由18亿抬升至45亿，但成本与费用双重约束下，净利率继续扩张难度加大。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96850" y="2994025"/>
            <a:ext cx="303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2024 Q4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158750" y="3400425"/>
            <a:ext cx="3111500" cy="46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18</a:t>
            </a:r>
            <a:pPr algn="ctr">
              <a:lnSpc>
                <a:spcPct val="10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209550" y="3965575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经调整净利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77800" y="4321175"/>
            <a:ext cx="3073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24%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209550" y="4727575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净利率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3378200" y="3505200"/>
            <a:ext cx="5435600" cy="101600"/>
          </a:xfrm>
          <a:custGeom>
            <a:avLst/>
            <a:gdLst/>
            <a:ahLst/>
            <a:cxnLst/>
            <a:rect l="l" t="t" r="r" b="b"/>
            <a:pathLst>
              <a:path w="5435600" h="101600">
                <a:moveTo>
                  <a:pt x="50800" y="0"/>
                </a:moveTo>
                <a:lnTo>
                  <a:pt x="5384800" y="0"/>
                </a:lnTo>
                <a:cubicBezTo>
                  <a:pt x="5412837" y="0"/>
                  <a:pt x="5435600" y="22763"/>
                  <a:pt x="5435600" y="50800"/>
                </a:cubicBezTo>
                <a:lnTo>
                  <a:pt x="5435600" y="50800"/>
                </a:lnTo>
                <a:cubicBezTo>
                  <a:pt x="5435600" y="78837"/>
                  <a:pt x="5412837" y="101600"/>
                  <a:pt x="53848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8D0F5"/>
          </a:solidFill>
          <a:ln/>
        </p:spPr>
      </p:sp>
      <p:sp>
        <p:nvSpPr>
          <p:cNvPr id="12" name="Shape 8"/>
          <p:cNvSpPr/>
          <p:nvPr/>
        </p:nvSpPr>
        <p:spPr>
          <a:xfrm>
            <a:off x="3378200" y="3505200"/>
            <a:ext cx="4076700" cy="101600"/>
          </a:xfrm>
          <a:custGeom>
            <a:avLst/>
            <a:gdLst/>
            <a:ahLst/>
            <a:cxnLst/>
            <a:rect l="l" t="t" r="r" b="b"/>
            <a:pathLst>
              <a:path w="4076700" h="101600">
                <a:moveTo>
                  <a:pt x="50800" y="0"/>
                </a:moveTo>
                <a:lnTo>
                  <a:pt x="4025900" y="0"/>
                </a:lnTo>
                <a:cubicBezTo>
                  <a:pt x="4053937" y="0"/>
                  <a:pt x="4076700" y="22763"/>
                  <a:pt x="4076700" y="50800"/>
                </a:cubicBezTo>
                <a:lnTo>
                  <a:pt x="4076700" y="50800"/>
                </a:lnTo>
                <a:cubicBezTo>
                  <a:pt x="4076700" y="78837"/>
                  <a:pt x="4053937" y="101600"/>
                  <a:pt x="40259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3" name="Shape 9"/>
          <p:cNvSpPr/>
          <p:nvPr/>
        </p:nvSpPr>
        <p:spPr>
          <a:xfrm>
            <a:off x="5953125" y="3759200"/>
            <a:ext cx="285750" cy="457200"/>
          </a:xfrm>
          <a:custGeom>
            <a:avLst/>
            <a:gdLst/>
            <a:ahLst/>
            <a:cxnLst/>
            <a:rect l="l" t="t" r="r" b="b"/>
            <a:pathLst>
              <a:path w="285750" h="457200">
                <a:moveTo>
                  <a:pt x="163056" y="-20181"/>
                </a:moveTo>
                <a:cubicBezTo>
                  <a:pt x="151894" y="-31343"/>
                  <a:pt x="133767" y="-31343"/>
                  <a:pt x="122605" y="-20181"/>
                </a:cubicBezTo>
                <a:lnTo>
                  <a:pt x="8305" y="94119"/>
                </a:lnTo>
                <a:cubicBezTo>
                  <a:pt x="-2857" y="105281"/>
                  <a:pt x="-2857" y="123408"/>
                  <a:pt x="8305" y="134570"/>
                </a:cubicBezTo>
                <a:cubicBezTo>
                  <a:pt x="19467" y="145733"/>
                  <a:pt x="37594" y="145733"/>
                  <a:pt x="48756" y="134570"/>
                </a:cubicBezTo>
                <a:lnTo>
                  <a:pt x="114300" y="69026"/>
                </a:lnTo>
                <a:lnTo>
                  <a:pt x="114300" y="457200"/>
                </a:lnTo>
                <a:cubicBezTo>
                  <a:pt x="114300" y="473006"/>
                  <a:pt x="127069" y="485775"/>
                  <a:pt x="142875" y="485775"/>
                </a:cubicBezTo>
                <a:cubicBezTo>
                  <a:pt x="158681" y="485775"/>
                  <a:pt x="171450" y="473006"/>
                  <a:pt x="171450" y="457200"/>
                </a:cubicBezTo>
                <a:lnTo>
                  <a:pt x="171450" y="69026"/>
                </a:lnTo>
                <a:lnTo>
                  <a:pt x="236994" y="134570"/>
                </a:lnTo>
                <a:cubicBezTo>
                  <a:pt x="248156" y="145733"/>
                  <a:pt x="266283" y="145733"/>
                  <a:pt x="277445" y="134570"/>
                </a:cubicBezTo>
                <a:cubicBezTo>
                  <a:pt x="288608" y="123408"/>
                  <a:pt x="288608" y="105281"/>
                  <a:pt x="277445" y="94119"/>
                </a:cubicBezTo>
                <a:lnTo>
                  <a:pt x="163145" y="-20181"/>
                </a:lnTo>
                <a:close/>
              </a:path>
            </a:pathLst>
          </a:custGeom>
          <a:solidFill>
            <a:srgbClr val="3A7BD5"/>
          </a:solidFill>
          <a:ln/>
        </p:spPr>
      </p:sp>
      <p:sp>
        <p:nvSpPr>
          <p:cNvPr id="14" name="Shape 10"/>
          <p:cNvSpPr/>
          <p:nvPr/>
        </p:nvSpPr>
        <p:spPr>
          <a:xfrm>
            <a:off x="3378200" y="4368800"/>
            <a:ext cx="5435600" cy="101600"/>
          </a:xfrm>
          <a:custGeom>
            <a:avLst/>
            <a:gdLst/>
            <a:ahLst/>
            <a:cxnLst/>
            <a:rect l="l" t="t" r="r" b="b"/>
            <a:pathLst>
              <a:path w="5435600" h="101600">
                <a:moveTo>
                  <a:pt x="50800" y="0"/>
                </a:moveTo>
                <a:lnTo>
                  <a:pt x="5384800" y="0"/>
                </a:lnTo>
                <a:cubicBezTo>
                  <a:pt x="5412837" y="0"/>
                  <a:pt x="5435600" y="22763"/>
                  <a:pt x="5435600" y="50800"/>
                </a:cubicBezTo>
                <a:lnTo>
                  <a:pt x="5435600" y="50800"/>
                </a:lnTo>
                <a:cubicBezTo>
                  <a:pt x="5435600" y="78837"/>
                  <a:pt x="5412837" y="101600"/>
                  <a:pt x="53848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A8D0F5"/>
          </a:solidFill>
          <a:ln/>
        </p:spPr>
      </p:sp>
      <p:sp>
        <p:nvSpPr>
          <p:cNvPr id="15" name="Shape 11"/>
          <p:cNvSpPr/>
          <p:nvPr/>
        </p:nvSpPr>
        <p:spPr>
          <a:xfrm>
            <a:off x="3378200" y="4368800"/>
            <a:ext cx="4622800" cy="101600"/>
          </a:xfrm>
          <a:custGeom>
            <a:avLst/>
            <a:gdLst/>
            <a:ahLst/>
            <a:cxnLst/>
            <a:rect l="l" t="t" r="r" b="b"/>
            <a:pathLst>
              <a:path w="4622800" h="101600">
                <a:moveTo>
                  <a:pt x="50800" y="0"/>
                </a:moveTo>
                <a:lnTo>
                  <a:pt x="4572000" y="0"/>
                </a:lnTo>
                <a:cubicBezTo>
                  <a:pt x="4600037" y="0"/>
                  <a:pt x="4622800" y="22763"/>
                  <a:pt x="4622800" y="50800"/>
                </a:cubicBezTo>
                <a:lnTo>
                  <a:pt x="4622800" y="50800"/>
                </a:lnTo>
                <a:cubicBezTo>
                  <a:pt x="4622800" y="78837"/>
                  <a:pt x="4600037" y="101600"/>
                  <a:pt x="4572000" y="101600"/>
                </a:cubicBezTo>
                <a:lnTo>
                  <a:pt x="50800" y="101600"/>
                </a:lnTo>
                <a:cubicBezTo>
                  <a:pt x="22763" y="101600"/>
                  <a:pt x="0" y="78837"/>
                  <a:pt x="0" y="50800"/>
                </a:cubicBezTo>
                <a:lnTo>
                  <a:pt x="0" y="50800"/>
                </a:lnTo>
                <a:cubicBezTo>
                  <a:pt x="0" y="22763"/>
                  <a:pt x="22763" y="0"/>
                  <a:pt x="50800" y="0"/>
                </a:cubicBez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16" name="Text 12"/>
          <p:cNvSpPr/>
          <p:nvPr/>
        </p:nvSpPr>
        <p:spPr>
          <a:xfrm>
            <a:off x="8959850" y="2994025"/>
            <a:ext cx="303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 Q3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8921750" y="3400425"/>
            <a:ext cx="3111500" cy="469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45</a:t>
            </a:r>
            <a:pPr algn="ctr">
              <a:lnSpc>
                <a:spcPct val="100000"/>
              </a:lnSpc>
            </a:pPr>
            <a:r>
              <a:rPr lang="en-US" sz="18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亿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8972550" y="3965575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经调整净利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8940800" y="4321175"/>
            <a:ext cx="3073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28%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8972550" y="4727575"/>
            <a:ext cx="3009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净利率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海外热浪与单IP风险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4000" y="1981200"/>
            <a:ext cx="5727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海外热浪与潜在风险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254000" y="2540000"/>
            <a:ext cx="5626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美银预测2023-2026年海外收入复合增速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56%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，占比将由30%升至55%。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296863" y="3302000"/>
            <a:ext cx="285750" cy="254000"/>
          </a:xfrm>
          <a:custGeom>
            <a:avLst/>
            <a:gdLst/>
            <a:ahLst/>
            <a:cxnLst/>
            <a:rect l="l" t="t" r="r" b="b"/>
            <a:pathLst>
              <a:path w="285750" h="254000">
                <a:moveTo>
                  <a:pt x="190500" y="79375"/>
                </a:moveTo>
                <a:cubicBezTo>
                  <a:pt x="181719" y="79375"/>
                  <a:pt x="174625" y="72281"/>
                  <a:pt x="174625" y="63500"/>
                </a:cubicBezTo>
                <a:cubicBezTo>
                  <a:pt x="174625" y="54719"/>
                  <a:pt x="181719" y="47625"/>
                  <a:pt x="190500" y="47625"/>
                </a:cubicBezTo>
                <a:lnTo>
                  <a:pt x="269875" y="47625"/>
                </a:lnTo>
                <a:cubicBezTo>
                  <a:pt x="278656" y="47625"/>
                  <a:pt x="285750" y="54719"/>
                  <a:pt x="285750" y="63500"/>
                </a:cubicBezTo>
                <a:lnTo>
                  <a:pt x="285750" y="142875"/>
                </a:lnTo>
                <a:cubicBezTo>
                  <a:pt x="285750" y="151656"/>
                  <a:pt x="278656" y="158750"/>
                  <a:pt x="269875" y="158750"/>
                </a:cubicBezTo>
                <a:cubicBezTo>
                  <a:pt x="261094" y="158750"/>
                  <a:pt x="254000" y="151656"/>
                  <a:pt x="254000" y="142875"/>
                </a:cubicBezTo>
                <a:lnTo>
                  <a:pt x="254000" y="101848"/>
                </a:lnTo>
                <a:lnTo>
                  <a:pt x="169962" y="185886"/>
                </a:lnTo>
                <a:cubicBezTo>
                  <a:pt x="163761" y="192088"/>
                  <a:pt x="153690" y="192088"/>
                  <a:pt x="147489" y="185886"/>
                </a:cubicBezTo>
                <a:lnTo>
                  <a:pt x="95250" y="133598"/>
                </a:lnTo>
                <a:lnTo>
                  <a:pt x="27087" y="201712"/>
                </a:lnTo>
                <a:cubicBezTo>
                  <a:pt x="20886" y="207913"/>
                  <a:pt x="10815" y="207913"/>
                  <a:pt x="4614" y="201712"/>
                </a:cubicBezTo>
                <a:cubicBezTo>
                  <a:pt x="-1587" y="195511"/>
                  <a:pt x="-1587" y="185440"/>
                  <a:pt x="4614" y="179239"/>
                </a:cubicBezTo>
                <a:lnTo>
                  <a:pt x="83989" y="99864"/>
                </a:lnTo>
                <a:cubicBezTo>
                  <a:pt x="90190" y="93663"/>
                  <a:pt x="100261" y="93663"/>
                  <a:pt x="106462" y="99864"/>
                </a:cubicBezTo>
                <a:lnTo>
                  <a:pt x="158750" y="152152"/>
                </a:lnTo>
                <a:lnTo>
                  <a:pt x="231527" y="79375"/>
                </a:lnTo>
                <a:lnTo>
                  <a:pt x="190500" y="79375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7" name="Text 3"/>
          <p:cNvSpPr/>
          <p:nvPr/>
        </p:nvSpPr>
        <p:spPr>
          <a:xfrm>
            <a:off x="727075" y="3251200"/>
            <a:ext cx="5156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增速惊人：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2025Q1-Q3美洲、欧洲同比增速分别高达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004080"/>
                </a:solidFill>
                <a:highlight>
                  <a:srgbClr val="A8D0F5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900%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004080"/>
                </a:solidFill>
                <a:highlight>
                  <a:srgbClr val="A8D0F5">
                    <a:alpha val="10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600% 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330200" y="3962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5230" y="35868"/>
                </a:moveTo>
                <a:cubicBezTo>
                  <a:pt x="18653" y="24011"/>
                  <a:pt x="29518" y="15875"/>
                  <a:pt x="41870" y="15875"/>
                </a:cubicBezTo>
                <a:lnTo>
                  <a:pt x="212527" y="15875"/>
                </a:lnTo>
                <a:cubicBezTo>
                  <a:pt x="224879" y="15875"/>
                  <a:pt x="235744" y="24011"/>
                  <a:pt x="239216" y="35868"/>
                </a:cubicBezTo>
                <a:lnTo>
                  <a:pt x="250825" y="75654"/>
                </a:lnTo>
                <a:cubicBezTo>
                  <a:pt x="257175" y="97334"/>
                  <a:pt x="240854" y="119063"/>
                  <a:pt x="218281" y="119063"/>
                </a:cubicBezTo>
                <a:cubicBezTo>
                  <a:pt x="205234" y="119063"/>
                  <a:pt x="193774" y="111671"/>
                  <a:pt x="188119" y="100657"/>
                </a:cubicBezTo>
                <a:cubicBezTo>
                  <a:pt x="182364" y="111522"/>
                  <a:pt x="170954" y="119063"/>
                  <a:pt x="157659" y="119063"/>
                </a:cubicBezTo>
                <a:cubicBezTo>
                  <a:pt x="144463" y="119063"/>
                  <a:pt x="133003" y="111621"/>
                  <a:pt x="127248" y="100707"/>
                </a:cubicBezTo>
                <a:cubicBezTo>
                  <a:pt x="121493" y="111621"/>
                  <a:pt x="110034" y="119063"/>
                  <a:pt x="96837" y="119063"/>
                </a:cubicBezTo>
                <a:cubicBezTo>
                  <a:pt x="83542" y="119063"/>
                  <a:pt x="72132" y="111571"/>
                  <a:pt x="66377" y="100657"/>
                </a:cubicBezTo>
                <a:cubicBezTo>
                  <a:pt x="60722" y="111621"/>
                  <a:pt x="49262" y="119063"/>
                  <a:pt x="36215" y="119063"/>
                </a:cubicBezTo>
                <a:cubicBezTo>
                  <a:pt x="13593" y="119063"/>
                  <a:pt x="-2679" y="97383"/>
                  <a:pt x="3671" y="75654"/>
                </a:cubicBezTo>
                <a:lnTo>
                  <a:pt x="15230" y="35868"/>
                </a:lnTo>
                <a:close/>
                <a:moveTo>
                  <a:pt x="47823" y="174625"/>
                </a:moveTo>
                <a:lnTo>
                  <a:pt x="206573" y="174625"/>
                </a:lnTo>
                <a:lnTo>
                  <a:pt x="206573" y="141684"/>
                </a:lnTo>
                <a:cubicBezTo>
                  <a:pt x="210344" y="142478"/>
                  <a:pt x="214263" y="142875"/>
                  <a:pt x="218232" y="142875"/>
                </a:cubicBezTo>
                <a:cubicBezTo>
                  <a:pt x="225326" y="142875"/>
                  <a:pt x="232122" y="141585"/>
                  <a:pt x="238323" y="139303"/>
                </a:cubicBezTo>
                <a:lnTo>
                  <a:pt x="238323" y="214313"/>
                </a:lnTo>
                <a:cubicBezTo>
                  <a:pt x="238323" y="227459"/>
                  <a:pt x="227657" y="238125"/>
                  <a:pt x="214511" y="238125"/>
                </a:cubicBezTo>
                <a:lnTo>
                  <a:pt x="39886" y="238125"/>
                </a:lnTo>
                <a:cubicBezTo>
                  <a:pt x="26739" y="238125"/>
                  <a:pt x="16073" y="227459"/>
                  <a:pt x="16073" y="214313"/>
                </a:cubicBezTo>
                <a:lnTo>
                  <a:pt x="16073" y="139303"/>
                </a:lnTo>
                <a:cubicBezTo>
                  <a:pt x="22275" y="141585"/>
                  <a:pt x="29021" y="142875"/>
                  <a:pt x="36165" y="142875"/>
                </a:cubicBezTo>
                <a:cubicBezTo>
                  <a:pt x="40184" y="142875"/>
                  <a:pt x="44053" y="142478"/>
                  <a:pt x="47823" y="141684"/>
                </a:cubicBezTo>
                <a:lnTo>
                  <a:pt x="47823" y="174625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9" name="Text 5"/>
          <p:cNvSpPr/>
          <p:nvPr/>
        </p:nvSpPr>
        <p:spPr>
          <a:xfrm>
            <a:off x="762000" y="3911600"/>
            <a:ext cx="4660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门店扩张：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海外门店数突破150家，北美年内有望达50家。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285750" y="4419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29282" y="0"/>
                  <a:pt x="131564" y="496"/>
                  <a:pt x="133648" y="1439"/>
                </a:cubicBezTo>
                <a:lnTo>
                  <a:pt x="227112" y="41077"/>
                </a:lnTo>
                <a:cubicBezTo>
                  <a:pt x="238026" y="45690"/>
                  <a:pt x="246162" y="56455"/>
                  <a:pt x="246112" y="69453"/>
                </a:cubicBezTo>
                <a:cubicBezTo>
                  <a:pt x="245864" y="118666"/>
                  <a:pt x="225623" y="208707"/>
                  <a:pt x="140146" y="249634"/>
                </a:cubicBezTo>
                <a:cubicBezTo>
                  <a:pt x="131862" y="253603"/>
                  <a:pt x="122238" y="253603"/>
                  <a:pt x="113953" y="249634"/>
                </a:cubicBezTo>
                <a:cubicBezTo>
                  <a:pt x="28426" y="208707"/>
                  <a:pt x="8235" y="118666"/>
                  <a:pt x="7987" y="69453"/>
                </a:cubicBezTo>
                <a:cubicBezTo>
                  <a:pt x="7937" y="56455"/>
                  <a:pt x="16073" y="45690"/>
                  <a:pt x="26987" y="41077"/>
                </a:cubicBezTo>
                <a:lnTo>
                  <a:pt x="120402" y="1439"/>
                </a:lnTo>
                <a:cubicBezTo>
                  <a:pt x="122486" y="496"/>
                  <a:pt x="124718" y="0"/>
                  <a:pt x="127000" y="0"/>
                </a:cubicBezTo>
                <a:close/>
                <a:moveTo>
                  <a:pt x="127000" y="33139"/>
                </a:moveTo>
                <a:lnTo>
                  <a:pt x="127000" y="220712"/>
                </a:lnTo>
                <a:cubicBezTo>
                  <a:pt x="195461" y="187573"/>
                  <a:pt x="213866" y="114151"/>
                  <a:pt x="214313" y="70197"/>
                </a:cubicBezTo>
                <a:lnTo>
                  <a:pt x="127000" y="33189"/>
                </a:lnTo>
                <a:lnTo>
                  <a:pt x="127000" y="33189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11" name="Text 7"/>
          <p:cNvSpPr/>
          <p:nvPr/>
        </p:nvSpPr>
        <p:spPr>
          <a:xfrm>
            <a:off x="673100" y="4368800"/>
            <a:ext cx="5207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政策风险：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摩根士丹利警告，美国关税若全部传导，美区盲盒成本将上涨</a:t>
            </a:r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30%</a:t>
            </a:r>
            <a:pPr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，可能侵蚀品牌溢价。</a:t>
            </a:r>
            <a:endParaRPr lang="en-US" sz="1600" dirty="0"/>
          </a:p>
        </p:txBody>
      </p:sp>
      <p:pic>
        <p:nvPicPr>
          <p:cNvPr id="12" name="Image 2" descr="https://kimi-web-img.moonshot.cn/img/thumbs.dreamstime.com/6e10b2fce9497f4e328c0a82a44ded33825e7465.jpg">    </p:cNvPr>
          <p:cNvPicPr>
            <a:picLocks noChangeAspect="1"/>
          </p:cNvPicPr>
          <p:nvPr/>
        </p:nvPicPr>
        <p:blipFill>
          <a:blip r:embed="rId3"/>
          <a:srcRect l="3281" r="3281" t="0" b="0"/>
          <a:stretch/>
        </p:blipFill>
        <p:spPr>
          <a:xfrm>
            <a:off x="6096000" y="1397000"/>
            <a:ext cx="5842000" cy="4064000"/>
          </a:xfrm>
          <a:prstGeom prst="roundRect">
            <a:avLst>
              <a:gd name="adj" fmla="val 375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2-d2v63jlnfo2stf9dk4r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29895"/>
            <a:ext cx="579755" cy="65214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260"/>
            <a:ext cx="12192635" cy="7137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414639" y="1879600"/>
            <a:ext cx="3556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单IP依赖度持续攀升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069927" y="2438400"/>
            <a:ext cx="60579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Labubu系列销售额预计占集团收入</a:t>
            </a:r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41%</a:t>
            </a:r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，其生命周期直接影响公司业绩。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1413966" y="3251200"/>
            <a:ext cx="3898900" cy="1727200"/>
          </a:xfrm>
          <a:custGeom>
            <a:avLst/>
            <a:gdLst/>
            <a:ahLst/>
            <a:cxnLst/>
            <a:rect l="l" t="t" r="r" b="b"/>
            <a:pathLst>
              <a:path w="3898900" h="1727200">
                <a:moveTo>
                  <a:pt x="101594" y="0"/>
                </a:moveTo>
                <a:lnTo>
                  <a:pt x="3797306" y="0"/>
                </a:lnTo>
                <a:cubicBezTo>
                  <a:pt x="3853415" y="0"/>
                  <a:pt x="3898900" y="45485"/>
                  <a:pt x="3898900" y="101594"/>
                </a:cubicBezTo>
                <a:lnTo>
                  <a:pt x="3898900" y="1625606"/>
                </a:lnTo>
                <a:cubicBezTo>
                  <a:pt x="3898900" y="1681715"/>
                  <a:pt x="3853415" y="1727200"/>
                  <a:pt x="37973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1553666" y="3454400"/>
            <a:ext cx="3619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Labubu 热潮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572716" y="39116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2025年前三季销售额预计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155亿元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572716" y="42164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4.0版本与电影化授权延续至2026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572716" y="45212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月产能计划提升至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5000万只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5753100" y="36322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48816" y="-29647"/>
                </a:moveTo>
                <a:cubicBezTo>
                  <a:pt x="37624" y="-40838"/>
                  <a:pt x="19526" y="-40838"/>
                  <a:pt x="8453" y="-29647"/>
                </a:cubicBezTo>
                <a:cubicBezTo>
                  <a:pt x="-2619" y="-18455"/>
                  <a:pt x="-2738" y="-357"/>
                  <a:pt x="8334" y="10835"/>
                </a:cubicBezTo>
                <a:lnTo>
                  <a:pt x="636984" y="639485"/>
                </a:lnTo>
                <a:cubicBezTo>
                  <a:pt x="648176" y="650677"/>
                  <a:pt x="666274" y="650677"/>
                  <a:pt x="677347" y="639485"/>
                </a:cubicBezTo>
                <a:cubicBezTo>
                  <a:pt x="688419" y="628293"/>
                  <a:pt x="688538" y="610195"/>
                  <a:pt x="677347" y="599123"/>
                </a:cubicBezTo>
                <a:lnTo>
                  <a:pt x="532090" y="453866"/>
                </a:lnTo>
                <a:cubicBezTo>
                  <a:pt x="537091" y="449818"/>
                  <a:pt x="541973" y="445413"/>
                  <a:pt x="546497" y="440888"/>
                </a:cubicBezTo>
                <a:lnTo>
                  <a:pt x="631150" y="356235"/>
                </a:lnTo>
                <a:cubicBezTo>
                  <a:pt x="666036" y="321350"/>
                  <a:pt x="685681" y="273963"/>
                  <a:pt x="685681" y="224552"/>
                </a:cubicBezTo>
                <a:cubicBezTo>
                  <a:pt x="685681" y="121682"/>
                  <a:pt x="602337" y="38219"/>
                  <a:pt x="499348" y="38219"/>
                </a:cubicBezTo>
                <a:cubicBezTo>
                  <a:pt x="454938" y="38219"/>
                  <a:pt x="412313" y="54054"/>
                  <a:pt x="378738" y="82510"/>
                </a:cubicBezTo>
                <a:cubicBezTo>
                  <a:pt x="402907" y="94536"/>
                  <a:pt x="424815" y="110490"/>
                  <a:pt x="443627" y="129540"/>
                </a:cubicBezTo>
                <a:cubicBezTo>
                  <a:pt x="460415" y="119658"/>
                  <a:pt x="479584" y="114419"/>
                  <a:pt x="499348" y="114419"/>
                </a:cubicBezTo>
                <a:cubicBezTo>
                  <a:pt x="560189" y="114419"/>
                  <a:pt x="609481" y="163711"/>
                  <a:pt x="609481" y="224552"/>
                </a:cubicBezTo>
                <a:cubicBezTo>
                  <a:pt x="609481" y="253722"/>
                  <a:pt x="597932" y="281702"/>
                  <a:pt x="577215" y="302419"/>
                </a:cubicBezTo>
                <a:lnTo>
                  <a:pt x="492562" y="387072"/>
                </a:lnTo>
                <a:cubicBezTo>
                  <a:pt x="487918" y="391716"/>
                  <a:pt x="482917" y="395883"/>
                  <a:pt x="477560" y="399574"/>
                </a:cubicBezTo>
                <a:lnTo>
                  <a:pt x="421005" y="343019"/>
                </a:lnTo>
                <a:cubicBezTo>
                  <a:pt x="440650" y="341948"/>
                  <a:pt x="456367" y="325874"/>
                  <a:pt x="456962" y="305991"/>
                </a:cubicBezTo>
                <a:cubicBezTo>
                  <a:pt x="456962" y="304443"/>
                  <a:pt x="456962" y="302895"/>
                  <a:pt x="456962" y="301347"/>
                </a:cubicBezTo>
                <a:cubicBezTo>
                  <a:pt x="456962" y="198596"/>
                  <a:pt x="373737" y="114538"/>
                  <a:pt x="270629" y="114538"/>
                </a:cubicBezTo>
                <a:cubicBezTo>
                  <a:pt x="247769" y="114538"/>
                  <a:pt x="225504" y="118705"/>
                  <a:pt x="204549" y="126682"/>
                </a:cubicBezTo>
                <a:lnTo>
                  <a:pt x="48816" y="-29647"/>
                </a:lnTo>
                <a:close/>
                <a:moveTo>
                  <a:pt x="268962" y="190500"/>
                </a:moveTo>
                <a:cubicBezTo>
                  <a:pt x="269677" y="190500"/>
                  <a:pt x="270272" y="190500"/>
                  <a:pt x="270986" y="190500"/>
                </a:cubicBezTo>
                <a:cubicBezTo>
                  <a:pt x="288965" y="190500"/>
                  <a:pt x="306110" y="194905"/>
                  <a:pt x="321112" y="202644"/>
                </a:cubicBezTo>
                <a:cubicBezTo>
                  <a:pt x="323255" y="204073"/>
                  <a:pt x="325398" y="205383"/>
                  <a:pt x="327660" y="206335"/>
                </a:cubicBezTo>
                <a:cubicBezTo>
                  <a:pt x="359569" y="225743"/>
                  <a:pt x="381000" y="260985"/>
                  <a:pt x="381000" y="301109"/>
                </a:cubicBezTo>
                <a:cubicBezTo>
                  <a:pt x="381000" y="301585"/>
                  <a:pt x="381000" y="302062"/>
                  <a:pt x="381000" y="302538"/>
                </a:cubicBezTo>
                <a:lnTo>
                  <a:pt x="268962" y="190500"/>
                </a:lnTo>
                <a:close/>
                <a:moveTo>
                  <a:pt x="412194" y="495300"/>
                </a:moveTo>
                <a:lnTo>
                  <a:pt x="228600" y="311706"/>
                </a:lnTo>
                <a:cubicBezTo>
                  <a:pt x="230029" y="412433"/>
                  <a:pt x="311468" y="493752"/>
                  <a:pt x="412075" y="495181"/>
                </a:cubicBezTo>
                <a:close/>
                <a:moveTo>
                  <a:pt x="166330" y="249436"/>
                </a:moveTo>
                <a:lnTo>
                  <a:pt x="112395" y="195501"/>
                </a:lnTo>
                <a:lnTo>
                  <a:pt x="54531" y="253365"/>
                </a:lnTo>
                <a:cubicBezTo>
                  <a:pt x="19645" y="288250"/>
                  <a:pt x="0" y="335637"/>
                  <a:pt x="0" y="385048"/>
                </a:cubicBezTo>
                <a:cubicBezTo>
                  <a:pt x="0" y="487918"/>
                  <a:pt x="83344" y="571381"/>
                  <a:pt x="186333" y="571381"/>
                </a:cubicBezTo>
                <a:cubicBezTo>
                  <a:pt x="230624" y="571381"/>
                  <a:pt x="273368" y="555546"/>
                  <a:pt x="306943" y="527090"/>
                </a:cubicBezTo>
                <a:cubicBezTo>
                  <a:pt x="282773" y="515064"/>
                  <a:pt x="260747" y="499110"/>
                  <a:pt x="241935" y="480060"/>
                </a:cubicBezTo>
                <a:cubicBezTo>
                  <a:pt x="225266" y="489823"/>
                  <a:pt x="206097" y="495062"/>
                  <a:pt x="186333" y="495062"/>
                </a:cubicBezTo>
                <a:cubicBezTo>
                  <a:pt x="125492" y="495062"/>
                  <a:pt x="76200" y="445770"/>
                  <a:pt x="76200" y="384929"/>
                </a:cubicBezTo>
                <a:cubicBezTo>
                  <a:pt x="76200" y="355759"/>
                  <a:pt x="87749" y="327779"/>
                  <a:pt x="108466" y="307062"/>
                </a:cubicBezTo>
                <a:lnTo>
                  <a:pt x="166330" y="249198"/>
                </a:lnTo>
                <a:close/>
              </a:path>
            </a:pathLst>
          </a:custGeom>
          <a:solidFill>
            <a:srgbClr val="004080"/>
          </a:solidFill>
          <a:ln/>
        </p:spPr>
      </p:sp>
      <p:sp>
        <p:nvSpPr>
          <p:cNvPr id="12" name="Text 8"/>
          <p:cNvSpPr/>
          <p:nvPr/>
        </p:nvSpPr>
        <p:spPr>
          <a:xfrm>
            <a:off x="5740400" y="4343400"/>
            <a:ext cx="800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风险关联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6883400" y="3251200"/>
            <a:ext cx="3898900" cy="1727200"/>
          </a:xfrm>
          <a:custGeom>
            <a:avLst/>
            <a:gdLst/>
            <a:ahLst/>
            <a:cxnLst/>
            <a:rect l="l" t="t" r="r" b="b"/>
            <a:pathLst>
              <a:path w="3898900" h="1727200">
                <a:moveTo>
                  <a:pt x="101594" y="0"/>
                </a:moveTo>
                <a:lnTo>
                  <a:pt x="3797306" y="0"/>
                </a:lnTo>
                <a:cubicBezTo>
                  <a:pt x="3853415" y="0"/>
                  <a:pt x="3898900" y="45485"/>
                  <a:pt x="3898900" y="101594"/>
                </a:cubicBezTo>
                <a:lnTo>
                  <a:pt x="3898900" y="1625606"/>
                </a:lnTo>
                <a:cubicBezTo>
                  <a:pt x="3898900" y="1681715"/>
                  <a:pt x="3853415" y="1727200"/>
                  <a:pt x="37973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A8D0F5">
              <a:alpha val="30196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7023100" y="3454400"/>
            <a:ext cx="3619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A7BD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潜在风险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7042150" y="39116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隐藏款二手溢价已缩水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004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50%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7042150" y="42164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稀缺性下降或导致热度提前见顶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042150" y="4521200"/>
            <a:ext cx="35814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以量保增长可能加速</a:t>
            </a:r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4A4A4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审美疲劳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8-12:55:41-d2v63jdnfo2stf9dk4q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660265"/>
            <a:ext cx="12192635" cy="21977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32163" y="3239770"/>
            <a:ext cx="5956935" cy="7302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需求天花板与渗透率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332163" y="1433195"/>
            <a:ext cx="5956935" cy="14605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015D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8-12:55:40-d2v63j5nfo2stf9dk4mg.png">    </p:cNvPr>
          <p:cNvPicPr>
            <a:picLocks noChangeAspect="1"/>
          </p:cNvPicPr>
          <p:nvPr/>
        </p:nvPicPr>
        <p:blipFill>
          <a:blip r:embed="rId2"/>
          <a:srcRect l="0" r="0" t="1192" b="1192"/>
          <a:stretch/>
        </p:blipFill>
        <p:spPr>
          <a:xfrm>
            <a:off x="5251133" y="1950720"/>
            <a:ext cx="2118995" cy="113220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3"/>
          <a:srcRect l="0" r="0" t="22162" b="0"/>
          <a:stretch/>
        </p:blipFill>
        <p:spPr>
          <a:xfrm>
            <a:off x="533400" y="1191895"/>
            <a:ext cx="3402965" cy="264922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09-08-12:55:57-d2v63ndnfo2stf9dk540.png">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 l="0" r="0" t="22162" b="0"/>
          <a:stretch/>
        </p:blipFill>
        <p:spPr>
          <a:xfrm flipH="1">
            <a:off x="8581390" y="779780"/>
            <a:ext cx="3402965" cy="2649220"/>
          </a:xfrm>
          <a:prstGeom prst="rect">
            <a:avLst/>
          </a:prstGeom>
        </p:spPr>
      </p:pic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46EB"/>
      </a:accent1>
      <a:accent2>
        <a:srgbClr val="1CA97E"/>
      </a:accent2>
      <a:accent3>
        <a:srgbClr val="5D91F0"/>
      </a:accent3>
      <a:accent4>
        <a:srgbClr val="000000"/>
      </a:accent4>
      <a:accent5>
        <a:srgbClr val="FFFFFF"/>
      </a:accent5>
      <a:accent6>
        <a:srgbClr val="FF920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泡泡玛特：四季财报透视与2026增长边界</dc:title>
  <dc:subject>泡泡玛特：四季财报透视与2026增长边界</dc:subject>
  <dc:creator>Kimi</dc:creator>
  <cp:lastModifiedBy>Kimi</cp:lastModifiedBy>
  <cp:revision>1</cp:revision>
  <dcterms:created xsi:type="dcterms:W3CDTF">2025-12-12T01:40:55Z</dcterms:created>
  <dcterms:modified xsi:type="dcterms:W3CDTF">2025-12-12T01:40:55Z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{"Label":"泡泡玛特：四季财报透视与2026增长边界","ContentProducer":"001191110108MACG2KBH8F10000","ProduceID":"d4tmtc1e3tpu86dea7t0","ReservedCode1":"","ContentPropagator":"001191110108MACG2KBH8F20000","PropagateID":"d4tmtc1e3tpu86dea7t0","ReservedCode2":""}</vt:lpwstr>
  </property>
</Properties>
</file>