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2192000" cy="6858000"/>
  <p:notesSz cx="6858000" cy="12192000"/>
  <p:embeddedFontLst>
    <p:embeddedFont>
      <p:font typeface="MiSans" charset="-122" pitchFamily="34"/>
      <p:regular r:id="rId28"/>
    </p:embeddedFont>
    <p:embeddedFont>
      <p:font typeface="Noto Sans SC" charset="-122" pitchFamily="34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openxmlformats.org/officeDocument/2006/relationships/font" Target="fonts/font1.fntdata"/><Relationship Id="rId2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image" Target="../media/image-1-2.jp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jpg"/><Relationship Id="rId6" Type="http://schemas.openxmlformats.org/officeDocument/2006/relationships/image" Target="../media/image-1-5.jpg"/><Relationship Id="rId7" Type="http://schemas.openxmlformats.org/officeDocument/2006/relationships/image" Target="../media/image-1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0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19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image" Target="../media/image-1-5.jpg"/><Relationship Id="rId7" Type="http://schemas.openxmlformats.org/officeDocument/2006/relationships/image" Target="../media/image-1-4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jpeg"/><Relationship Id="rId2" Type="http://schemas.openxmlformats.org/officeDocument/2006/relationships/image" Target="../media/image-21-2.png"/><Relationship Id="rId3" Type="http://schemas.openxmlformats.org/officeDocument/2006/relationships/image" Target="../media/image-1-3.png"/><Relationship Id="rId4" Type="http://schemas.openxmlformats.org/officeDocument/2006/relationships/image" Target="../media/image-21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jpe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3.png"/><Relationship Id="rId5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50-d3l4kegs8jdo4os5emqg.jpg">    </p:cNvPr>
          <p:cNvPicPr>
            <a:picLocks noChangeAspect="1"/>
          </p:cNvPicPr>
          <p:nvPr/>
        </p:nvPicPr>
        <p:blipFill>
          <a:blip r:embed="rId2"/>
          <a:srcRect l="0" r="0" t="83" b="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1-20:14:39-d3l4kbos8jdo4os5emk0.png">    </p:cNvPr>
          <p:cNvPicPr>
            <a:picLocks noChangeAspect="1"/>
          </p:cNvPicPr>
          <p:nvPr/>
        </p:nvPicPr>
        <p:blipFill>
          <a:blip r:embed="rId3"/>
          <a:srcRect l="11" r="11" t="0" b="0"/>
          <a:stretch/>
        </p:blipFill>
        <p:spPr>
          <a:xfrm>
            <a:off x="5560060" y="655320"/>
            <a:ext cx="6177915" cy="5547995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811530" y="5525135"/>
            <a:ext cx="2584450" cy="2209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811530" y="5525135"/>
            <a:ext cx="2584450" cy="220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汇报人：Kimi AI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811530" y="5885815"/>
            <a:ext cx="258508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汇报日期：2025/01/01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11241309" y="5912741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1241309" y="591274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11241309" y="6009715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11241309" y="600971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11241309" y="6106689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11241309" y="6106689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 flipV="1">
            <a:off x="869237" y="3090256"/>
            <a:ext cx="0" cy="225933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4" name="Text 10"/>
          <p:cNvSpPr/>
          <p:nvPr/>
        </p:nvSpPr>
        <p:spPr>
          <a:xfrm>
            <a:off x="626745" y="1553210"/>
            <a:ext cx="6487795" cy="14160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穿越周期的铜箔龙头：建滔积层板2025财报透视</a:t>
            </a:r>
            <a:endParaRPr lang="en-US" sz="1600" dirty="0"/>
          </a:p>
        </p:txBody>
      </p:sp>
      <p:pic>
        <p:nvPicPr>
          <p:cNvPr id="15" name="Image 2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4"/>
          <a:srcRect l="38935" r="-13148" t="-7643" b="-18048"/>
          <a:stretch/>
        </p:blipFill>
        <p:spPr>
          <a:xfrm>
            <a:off x="0" y="5525135"/>
            <a:ext cx="734695" cy="1242695"/>
          </a:xfrm>
          <a:prstGeom prst="rect">
            <a:avLst/>
          </a:prstGeom>
        </p:spPr>
      </p:pic>
      <p:pic>
        <p:nvPicPr>
          <p:cNvPr id="16" name="Image 3" descr="https://kimi-img.moonshot.cn/pub/slides/slides_tmpl/image/25-10-11-20:14:39-d3l4kbos8jdo4os5emig.jpg">    </p:cNvPr>
          <p:cNvPicPr>
            <a:picLocks noChangeAspect="1"/>
          </p:cNvPicPr>
          <p:nvPr/>
        </p:nvPicPr>
        <p:blipFill>
          <a:blip r:embed="rId5"/>
          <a:srcRect l="0" r="0" t="573" b="573"/>
          <a:stretch/>
        </p:blipFill>
        <p:spPr>
          <a:xfrm>
            <a:off x="0" y="0"/>
            <a:ext cx="276860" cy="1766570"/>
          </a:xfrm>
          <a:prstGeom prst="rect">
            <a:avLst/>
          </a:prstGeom>
        </p:spPr>
      </p:pic>
      <p:pic>
        <p:nvPicPr>
          <p:cNvPr id="17" name="Image 4" descr="https://kimi-img.moonshot.cn/pub/slides/slides_tmpl/image/25-10-11-20:14:39-d3l4kbos8jdo4os5emig.jpg">    </p:cNvPr>
          <p:cNvPicPr>
            <a:picLocks noChangeAspect="1"/>
          </p:cNvPicPr>
          <p:nvPr/>
        </p:nvPicPr>
        <p:blipFill>
          <a:blip r:embed="rId6"/>
          <a:srcRect l="0" r="0" t="573" b="573"/>
          <a:stretch/>
        </p:blipFill>
        <p:spPr>
          <a:xfrm>
            <a:off x="11915140" y="5084445"/>
            <a:ext cx="276860" cy="1766570"/>
          </a:xfrm>
          <a:prstGeom prst="rect">
            <a:avLst/>
          </a:prstGeom>
        </p:spPr>
      </p:pic>
      <p:pic>
        <p:nvPicPr>
          <p:cNvPr id="18" name="Image 5" descr="https://kimi-img.moonshot.cn/pub/slides/slides_tmpl/image/25-10-11-20:14:40-d3l4kc0s8jdo4os5eml0.png">    </p:cNvPr>
          <p:cNvPicPr>
            <a:picLocks noChangeAspect="1"/>
          </p:cNvPicPr>
          <p:nvPr/>
        </p:nvPicPr>
        <p:blipFill>
          <a:blip r:embed="rId7"/>
          <a:srcRect l="0" r="0" t="9" b="9"/>
          <a:stretch/>
        </p:blipFill>
        <p:spPr>
          <a:xfrm>
            <a:off x="5897880" y="2578735"/>
            <a:ext cx="3540760" cy="354076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9050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AI服务器带来高频高速需求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565400"/>
            <a:ext cx="553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AI服务器主板需使用超低轮廓铜箔及Low DK材料，带动整体ASP提升。公司HVLP3铜箔与超薄VLP铜箔实现量产，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单月出货1500吨 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683000"/>
            <a:ext cx="5435600" cy="1270000"/>
          </a:xfrm>
          <a:custGeom>
            <a:avLst/>
            <a:gdLst/>
            <a:ahLst/>
            <a:cxnLst/>
            <a:rect l="l" t="t" r="r" b="b"/>
            <a:pathLst>
              <a:path w="5435600" h="12700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1168400"/>
                </a:lnTo>
                <a:cubicBezTo>
                  <a:pt x="5435600" y="1224475"/>
                  <a:pt x="5390075" y="1270000"/>
                  <a:pt x="53340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57200" y="38862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未来展望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241800"/>
            <a:ext cx="511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AI订单占比仍低但增速快，公司预计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2026年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相关收入占比有望升至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，成为价格与利润的核心支撑。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pic>
        <p:nvPicPr>
          <p:cNvPr id="11" name="Image 1" descr="https://kimi-web-img.moonshot.cn/img/thumbs.dreamstime.com/67ccfbca60b512c1352b83e3353daacb7516395d.jpg">    </p:cNvPr>
          <p:cNvPicPr>
            <a:picLocks noChangeAspect="1"/>
          </p:cNvPicPr>
          <p:nvPr/>
        </p:nvPicPr>
        <p:blipFill>
          <a:blip r:embed="rId2"/>
          <a:srcRect l="0" r="0" t="29204" b="29204"/>
          <a:stretch/>
        </p:blipFill>
        <p:spPr>
          <a:xfrm>
            <a:off x="6400800" y="1645940"/>
            <a:ext cx="5232400" cy="2298700"/>
          </a:xfrm>
          <a:prstGeom prst="roundRect">
            <a:avLst>
              <a:gd name="adj" fmla="val 4420"/>
            </a:avLst>
          </a:prstGeom>
        </p:spPr>
      </p:pic>
      <p:sp>
        <p:nvSpPr>
          <p:cNvPr id="12" name="Shape 8"/>
          <p:cNvSpPr/>
          <p:nvPr/>
        </p:nvSpPr>
        <p:spPr>
          <a:xfrm>
            <a:off x="64008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770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+30%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5087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高频覆铜板单价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91186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91948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1500吨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92265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单月铜箔出货量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pic>
        <p:nvPicPr>
          <p:cNvPr id="6" name="Image 1" descr="https://kimi-web-img.moonshot.cn/img/3.bp.blogspot.com/dd732cee36abdb6d1dd25a92120eb1d22b7b68fa.jpg">    </p:cNvPr>
          <p:cNvPicPr>
            <a:picLocks noChangeAspect="1"/>
          </p:cNvPicPr>
          <p:nvPr/>
        </p:nvPicPr>
        <p:blipFill>
          <a:blip r:embed="rId2"/>
          <a:srcRect l="0" r="0" t="19827" b="19827"/>
          <a:stretch/>
        </p:blipFill>
        <p:spPr>
          <a:xfrm>
            <a:off x="558800" y="1645940"/>
            <a:ext cx="5232400" cy="2298700"/>
          </a:xfrm>
          <a:prstGeom prst="roundRect">
            <a:avLst>
              <a:gd name="adj" fmla="val 4420"/>
            </a:avLst>
          </a:prstGeom>
        </p:spPr>
      </p:pic>
      <p:sp>
        <p:nvSpPr>
          <p:cNvPr id="7" name="Shape 3"/>
          <p:cNvSpPr/>
          <p:nvPr/>
        </p:nvSpPr>
        <p:spPr>
          <a:xfrm>
            <a:off x="5588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D6898">
              <a:alpha val="20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6350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+15%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6667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传统FR-4板材出货量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32766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D6898">
              <a:alpha val="20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33528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+5元/张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33845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顺势提价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6502400" y="19050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国补家电拉动传统板材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502400" y="2565400"/>
            <a:ext cx="553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国内新一轮家电补贴刺激彩电、空调等消费，2025年1-2月公司传统FR-4板材出货量同比增逾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15% 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，抵消了通信基建放缓的影响。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6502400" y="3683000"/>
            <a:ext cx="5435600" cy="1270000"/>
          </a:xfrm>
          <a:custGeom>
            <a:avLst/>
            <a:gdLst/>
            <a:ahLst/>
            <a:cxnLst/>
            <a:rect l="l" t="t" r="r" b="b"/>
            <a:pathLst>
              <a:path w="5435600" h="12700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1168400"/>
                </a:lnTo>
                <a:cubicBezTo>
                  <a:pt x="5435600" y="1224475"/>
                  <a:pt x="5390075" y="1270000"/>
                  <a:pt x="53340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6705600" y="38862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政策红利减弱风险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6705600" y="4241800"/>
            <a:ext cx="511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政策红利预计在下半年减弱，若地产竣工与出口订单未能接力，传统板块可能重现量价压力。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供给与产能：逆势扩张抢份额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8750" y="15240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供给与产能：逆势扩张抢份额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2286000"/>
            <a:ext cx="5689600" cy="2489200"/>
          </a:xfrm>
          <a:custGeom>
            <a:avLst/>
            <a:gdLst/>
            <a:ahLst/>
            <a:cxnLst/>
            <a:rect l="l" t="t" r="r" b="b"/>
            <a:pathLst>
              <a:path w="5689600" h="2489200">
                <a:moveTo>
                  <a:pt x="101609" y="0"/>
                </a:moveTo>
                <a:lnTo>
                  <a:pt x="5587991" y="0"/>
                </a:lnTo>
                <a:cubicBezTo>
                  <a:pt x="5644108" y="0"/>
                  <a:pt x="5689600" y="45492"/>
                  <a:pt x="5689600" y="101609"/>
                </a:cubicBezTo>
                <a:lnTo>
                  <a:pt x="5689600" y="2387591"/>
                </a:lnTo>
                <a:cubicBezTo>
                  <a:pt x="5689600" y="2443708"/>
                  <a:pt x="5644108" y="2489200"/>
                  <a:pt x="5587991" y="2489200"/>
                </a:cubicBezTo>
                <a:lnTo>
                  <a:pt x="101609" y="2489200"/>
                </a:lnTo>
                <a:cubicBezTo>
                  <a:pt x="45492" y="2489200"/>
                  <a:pt x="0" y="2443708"/>
                  <a:pt x="0" y="23875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625475" y="2654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3812" y="23812"/>
                </a:moveTo>
                <a:cubicBezTo>
                  <a:pt x="10641" y="23812"/>
                  <a:pt x="0" y="34454"/>
                  <a:pt x="0" y="47625"/>
                </a:cubicBezTo>
                <a:lnTo>
                  <a:pt x="0" y="321469"/>
                </a:lnTo>
                <a:cubicBezTo>
                  <a:pt x="0" y="341188"/>
                  <a:pt x="15999" y="357188"/>
                  <a:pt x="35719" y="357188"/>
                </a:cubicBezTo>
                <a:lnTo>
                  <a:pt x="345281" y="357188"/>
                </a:lnTo>
                <a:cubicBezTo>
                  <a:pt x="365001" y="357188"/>
                  <a:pt x="381000" y="341188"/>
                  <a:pt x="381000" y="321469"/>
                </a:cubicBezTo>
                <a:lnTo>
                  <a:pt x="381000" y="113258"/>
                </a:lnTo>
                <a:cubicBezTo>
                  <a:pt x="381000" y="99715"/>
                  <a:pt x="366564" y="91157"/>
                  <a:pt x="354657" y="97557"/>
                </a:cubicBezTo>
                <a:lnTo>
                  <a:pt x="238125" y="160288"/>
                </a:lnTo>
                <a:lnTo>
                  <a:pt x="238125" y="113258"/>
                </a:lnTo>
                <a:cubicBezTo>
                  <a:pt x="238125" y="99715"/>
                  <a:pt x="223689" y="91157"/>
                  <a:pt x="211782" y="97557"/>
                </a:cubicBezTo>
                <a:lnTo>
                  <a:pt x="95250" y="160288"/>
                </a:lnTo>
                <a:lnTo>
                  <a:pt x="95250" y="47625"/>
                </a:lnTo>
                <a:cubicBezTo>
                  <a:pt x="95250" y="34454"/>
                  <a:pt x="84609" y="23812"/>
                  <a:pt x="71438" y="23812"/>
                </a:cubicBezTo>
                <a:lnTo>
                  <a:pt x="23812" y="23812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8" name="Text 5"/>
          <p:cNvSpPr/>
          <p:nvPr/>
        </p:nvSpPr>
        <p:spPr>
          <a:xfrm>
            <a:off x="1168400" y="2667000"/>
            <a:ext cx="1905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连州铜箔新产能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58800" y="3251200"/>
            <a:ext cx="516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广东连州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1500吨/月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电子铜箔产线于2025上半年满产。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58800" y="3657600"/>
            <a:ext cx="5080000" cy="812800"/>
          </a:xfrm>
          <a:custGeom>
            <a:avLst/>
            <a:gdLst/>
            <a:ahLst/>
            <a:cxnLst/>
            <a:rect l="l" t="t" r="r" b="b"/>
            <a:pathLst>
              <a:path w="5080000" h="812800">
                <a:moveTo>
                  <a:pt x="76200" y="0"/>
                </a:moveTo>
                <a:lnTo>
                  <a:pt x="5003800" y="0"/>
                </a:lnTo>
                <a:cubicBezTo>
                  <a:pt x="5045856" y="0"/>
                  <a:pt x="5080000" y="34144"/>
                  <a:pt x="5080000" y="76200"/>
                </a:cubicBezTo>
                <a:lnTo>
                  <a:pt x="5080000" y="736600"/>
                </a:lnTo>
                <a:cubicBezTo>
                  <a:pt x="5080000" y="778656"/>
                  <a:pt x="5045856" y="812800"/>
                  <a:pt x="5003800" y="812800"/>
                </a:cubicBezTo>
                <a:lnTo>
                  <a:pt x="76200" y="812800"/>
                </a:lnTo>
                <a:cubicBezTo>
                  <a:pt x="34144" y="812800"/>
                  <a:pt x="0" y="778656"/>
                  <a:pt x="0" y="736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11200" y="38100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核心优势：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11200" y="40640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配套自产铜线降低原料成本约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，缩短交货周期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一周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48400" y="2286000"/>
            <a:ext cx="5689600" cy="2489200"/>
          </a:xfrm>
          <a:custGeom>
            <a:avLst/>
            <a:gdLst/>
            <a:ahLst/>
            <a:cxnLst/>
            <a:rect l="l" t="t" r="r" b="b"/>
            <a:pathLst>
              <a:path w="5689600" h="2489200">
                <a:moveTo>
                  <a:pt x="101609" y="0"/>
                </a:moveTo>
                <a:lnTo>
                  <a:pt x="5587991" y="0"/>
                </a:lnTo>
                <a:cubicBezTo>
                  <a:pt x="5644108" y="0"/>
                  <a:pt x="5689600" y="45492"/>
                  <a:pt x="5689600" y="101609"/>
                </a:cubicBezTo>
                <a:lnTo>
                  <a:pt x="5689600" y="2387591"/>
                </a:lnTo>
                <a:cubicBezTo>
                  <a:pt x="5689600" y="2443708"/>
                  <a:pt x="5644108" y="2489200"/>
                  <a:pt x="5587991" y="2489200"/>
                </a:cubicBezTo>
                <a:lnTo>
                  <a:pt x="101609" y="2489200"/>
                </a:lnTo>
                <a:cubicBezTo>
                  <a:pt x="45492" y="2489200"/>
                  <a:pt x="0" y="2443708"/>
                  <a:pt x="0" y="23875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6572250" y="26543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09488" y="156642"/>
                </a:moveTo>
                <a:cubicBezTo>
                  <a:pt x="318567" y="154186"/>
                  <a:pt x="328092" y="158502"/>
                  <a:pt x="332184" y="166911"/>
                </a:cubicBezTo>
                <a:lnTo>
                  <a:pt x="346025" y="194890"/>
                </a:lnTo>
                <a:cubicBezTo>
                  <a:pt x="353690" y="195932"/>
                  <a:pt x="361206" y="198016"/>
                  <a:pt x="368275" y="200918"/>
                </a:cubicBezTo>
                <a:lnTo>
                  <a:pt x="394320" y="183579"/>
                </a:lnTo>
                <a:cubicBezTo>
                  <a:pt x="402134" y="178371"/>
                  <a:pt x="412477" y="179412"/>
                  <a:pt x="419100" y="186035"/>
                </a:cubicBezTo>
                <a:lnTo>
                  <a:pt x="433388" y="200323"/>
                </a:lnTo>
                <a:cubicBezTo>
                  <a:pt x="440010" y="206946"/>
                  <a:pt x="441052" y="217363"/>
                  <a:pt x="435843" y="225103"/>
                </a:cubicBezTo>
                <a:lnTo>
                  <a:pt x="418505" y="251073"/>
                </a:lnTo>
                <a:cubicBezTo>
                  <a:pt x="419919" y="254571"/>
                  <a:pt x="421184" y="258217"/>
                  <a:pt x="422225" y="262012"/>
                </a:cubicBezTo>
                <a:cubicBezTo>
                  <a:pt x="423267" y="265807"/>
                  <a:pt x="423937" y="269528"/>
                  <a:pt x="424458" y="273323"/>
                </a:cubicBezTo>
                <a:lnTo>
                  <a:pt x="452512" y="287164"/>
                </a:lnTo>
                <a:cubicBezTo>
                  <a:pt x="460921" y="291331"/>
                  <a:pt x="465237" y="300856"/>
                  <a:pt x="462781" y="309860"/>
                </a:cubicBezTo>
                <a:lnTo>
                  <a:pt x="457572" y="329357"/>
                </a:lnTo>
                <a:cubicBezTo>
                  <a:pt x="455116" y="338361"/>
                  <a:pt x="446708" y="344463"/>
                  <a:pt x="437331" y="343867"/>
                </a:cubicBezTo>
                <a:lnTo>
                  <a:pt x="406078" y="341858"/>
                </a:lnTo>
                <a:cubicBezTo>
                  <a:pt x="401389" y="347886"/>
                  <a:pt x="395957" y="353467"/>
                  <a:pt x="389781" y="358229"/>
                </a:cubicBezTo>
                <a:lnTo>
                  <a:pt x="391790" y="389409"/>
                </a:lnTo>
                <a:cubicBezTo>
                  <a:pt x="392385" y="398785"/>
                  <a:pt x="386283" y="407268"/>
                  <a:pt x="377279" y="409649"/>
                </a:cubicBezTo>
                <a:lnTo>
                  <a:pt x="357783" y="414858"/>
                </a:lnTo>
                <a:cubicBezTo>
                  <a:pt x="348704" y="417314"/>
                  <a:pt x="339254" y="412998"/>
                  <a:pt x="335087" y="404589"/>
                </a:cubicBezTo>
                <a:lnTo>
                  <a:pt x="321246" y="376610"/>
                </a:lnTo>
                <a:cubicBezTo>
                  <a:pt x="313581" y="375568"/>
                  <a:pt x="306065" y="373484"/>
                  <a:pt x="298996" y="370582"/>
                </a:cubicBezTo>
                <a:lnTo>
                  <a:pt x="272951" y="387921"/>
                </a:lnTo>
                <a:cubicBezTo>
                  <a:pt x="265137" y="393129"/>
                  <a:pt x="254794" y="392088"/>
                  <a:pt x="248171" y="385465"/>
                </a:cubicBezTo>
                <a:lnTo>
                  <a:pt x="233883" y="371177"/>
                </a:lnTo>
                <a:cubicBezTo>
                  <a:pt x="227261" y="364554"/>
                  <a:pt x="226219" y="354211"/>
                  <a:pt x="231428" y="346397"/>
                </a:cubicBezTo>
                <a:lnTo>
                  <a:pt x="248766" y="320353"/>
                </a:lnTo>
                <a:cubicBezTo>
                  <a:pt x="247352" y="316855"/>
                  <a:pt x="246087" y="313209"/>
                  <a:pt x="245046" y="309414"/>
                </a:cubicBezTo>
                <a:cubicBezTo>
                  <a:pt x="244004" y="305619"/>
                  <a:pt x="243334" y="301823"/>
                  <a:pt x="242813" y="298103"/>
                </a:cubicBezTo>
                <a:lnTo>
                  <a:pt x="214759" y="284262"/>
                </a:lnTo>
                <a:cubicBezTo>
                  <a:pt x="206350" y="280095"/>
                  <a:pt x="202109" y="270570"/>
                  <a:pt x="204490" y="261565"/>
                </a:cubicBezTo>
                <a:lnTo>
                  <a:pt x="209699" y="242069"/>
                </a:lnTo>
                <a:cubicBezTo>
                  <a:pt x="212154" y="233065"/>
                  <a:pt x="220563" y="226963"/>
                  <a:pt x="229939" y="227558"/>
                </a:cubicBezTo>
                <a:lnTo>
                  <a:pt x="261119" y="229567"/>
                </a:lnTo>
                <a:cubicBezTo>
                  <a:pt x="265807" y="223540"/>
                  <a:pt x="271239" y="217959"/>
                  <a:pt x="277416" y="213196"/>
                </a:cubicBezTo>
                <a:lnTo>
                  <a:pt x="275406" y="182091"/>
                </a:lnTo>
                <a:cubicBezTo>
                  <a:pt x="274811" y="172715"/>
                  <a:pt x="280913" y="164232"/>
                  <a:pt x="289917" y="161851"/>
                </a:cubicBezTo>
                <a:lnTo>
                  <a:pt x="309414" y="156642"/>
                </a:lnTo>
                <a:close/>
                <a:moveTo>
                  <a:pt x="333673" y="253008"/>
                </a:moveTo>
                <a:cubicBezTo>
                  <a:pt x="315602" y="253028"/>
                  <a:pt x="300947" y="267716"/>
                  <a:pt x="300968" y="285787"/>
                </a:cubicBezTo>
                <a:cubicBezTo>
                  <a:pt x="300988" y="303858"/>
                  <a:pt x="315676" y="318513"/>
                  <a:pt x="333747" y="318492"/>
                </a:cubicBezTo>
                <a:cubicBezTo>
                  <a:pt x="351818" y="318472"/>
                  <a:pt x="366473" y="303784"/>
                  <a:pt x="366452" y="285713"/>
                </a:cubicBezTo>
                <a:cubicBezTo>
                  <a:pt x="366432" y="267642"/>
                  <a:pt x="351744" y="252987"/>
                  <a:pt x="333673" y="253008"/>
                </a:cubicBezTo>
                <a:close/>
                <a:moveTo>
                  <a:pt x="167357" y="-33858"/>
                </a:moveTo>
                <a:lnTo>
                  <a:pt x="186854" y="-28649"/>
                </a:lnTo>
                <a:cubicBezTo>
                  <a:pt x="195858" y="-26194"/>
                  <a:pt x="201960" y="-17711"/>
                  <a:pt x="201364" y="-8409"/>
                </a:cubicBezTo>
                <a:lnTo>
                  <a:pt x="199355" y="22696"/>
                </a:lnTo>
                <a:cubicBezTo>
                  <a:pt x="205532" y="27459"/>
                  <a:pt x="210964" y="32965"/>
                  <a:pt x="215652" y="39067"/>
                </a:cubicBezTo>
                <a:lnTo>
                  <a:pt x="246906" y="37058"/>
                </a:lnTo>
                <a:cubicBezTo>
                  <a:pt x="256208" y="36463"/>
                  <a:pt x="264691" y="42565"/>
                  <a:pt x="267146" y="51569"/>
                </a:cubicBezTo>
                <a:lnTo>
                  <a:pt x="272355" y="71065"/>
                </a:lnTo>
                <a:cubicBezTo>
                  <a:pt x="274737" y="80070"/>
                  <a:pt x="270495" y="89595"/>
                  <a:pt x="262086" y="93762"/>
                </a:cubicBezTo>
                <a:lnTo>
                  <a:pt x="234032" y="107603"/>
                </a:lnTo>
                <a:cubicBezTo>
                  <a:pt x="233511" y="111398"/>
                  <a:pt x="232767" y="115193"/>
                  <a:pt x="231800" y="118914"/>
                </a:cubicBezTo>
                <a:cubicBezTo>
                  <a:pt x="230832" y="122634"/>
                  <a:pt x="229493" y="126355"/>
                  <a:pt x="228079" y="129853"/>
                </a:cubicBezTo>
                <a:lnTo>
                  <a:pt x="245418" y="155897"/>
                </a:lnTo>
                <a:cubicBezTo>
                  <a:pt x="250627" y="163711"/>
                  <a:pt x="249585" y="174054"/>
                  <a:pt x="242962" y="180677"/>
                </a:cubicBezTo>
                <a:lnTo>
                  <a:pt x="228674" y="194965"/>
                </a:lnTo>
                <a:cubicBezTo>
                  <a:pt x="222052" y="201588"/>
                  <a:pt x="211708" y="202629"/>
                  <a:pt x="203895" y="197421"/>
                </a:cubicBezTo>
                <a:lnTo>
                  <a:pt x="177850" y="180082"/>
                </a:lnTo>
                <a:cubicBezTo>
                  <a:pt x="170780" y="182984"/>
                  <a:pt x="163264" y="185068"/>
                  <a:pt x="155600" y="186110"/>
                </a:cubicBezTo>
                <a:lnTo>
                  <a:pt x="141759" y="214089"/>
                </a:lnTo>
                <a:cubicBezTo>
                  <a:pt x="137592" y="222498"/>
                  <a:pt x="128067" y="226740"/>
                  <a:pt x="119063" y="224358"/>
                </a:cubicBezTo>
                <a:lnTo>
                  <a:pt x="99566" y="219149"/>
                </a:lnTo>
                <a:cubicBezTo>
                  <a:pt x="90488" y="216694"/>
                  <a:pt x="84460" y="208211"/>
                  <a:pt x="85055" y="198909"/>
                </a:cubicBezTo>
                <a:lnTo>
                  <a:pt x="87064" y="167729"/>
                </a:lnTo>
                <a:cubicBezTo>
                  <a:pt x="80888" y="162967"/>
                  <a:pt x="75456" y="157460"/>
                  <a:pt x="70768" y="151358"/>
                </a:cubicBezTo>
                <a:lnTo>
                  <a:pt x="39514" y="153367"/>
                </a:lnTo>
                <a:cubicBezTo>
                  <a:pt x="30212" y="153963"/>
                  <a:pt x="21729" y="147861"/>
                  <a:pt x="19273" y="138857"/>
                </a:cubicBezTo>
                <a:lnTo>
                  <a:pt x="14064" y="119360"/>
                </a:lnTo>
                <a:cubicBezTo>
                  <a:pt x="11683" y="110356"/>
                  <a:pt x="15925" y="100831"/>
                  <a:pt x="24333" y="96664"/>
                </a:cubicBezTo>
                <a:lnTo>
                  <a:pt x="52388" y="82823"/>
                </a:lnTo>
                <a:cubicBezTo>
                  <a:pt x="52908" y="79028"/>
                  <a:pt x="53653" y="75307"/>
                  <a:pt x="54620" y="71512"/>
                </a:cubicBezTo>
                <a:cubicBezTo>
                  <a:pt x="55662" y="67717"/>
                  <a:pt x="56852" y="64071"/>
                  <a:pt x="58341" y="60573"/>
                </a:cubicBezTo>
                <a:lnTo>
                  <a:pt x="41002" y="34603"/>
                </a:lnTo>
                <a:cubicBezTo>
                  <a:pt x="35793" y="26789"/>
                  <a:pt x="36835" y="16446"/>
                  <a:pt x="43458" y="9823"/>
                </a:cubicBezTo>
                <a:lnTo>
                  <a:pt x="57745" y="-4465"/>
                </a:lnTo>
                <a:cubicBezTo>
                  <a:pt x="64368" y="-11088"/>
                  <a:pt x="74712" y="-12129"/>
                  <a:pt x="82525" y="-6921"/>
                </a:cubicBezTo>
                <a:lnTo>
                  <a:pt x="108570" y="10418"/>
                </a:lnTo>
                <a:cubicBezTo>
                  <a:pt x="115639" y="7516"/>
                  <a:pt x="123155" y="5432"/>
                  <a:pt x="130820" y="4390"/>
                </a:cubicBezTo>
                <a:lnTo>
                  <a:pt x="144661" y="-23589"/>
                </a:lnTo>
                <a:cubicBezTo>
                  <a:pt x="148828" y="-31998"/>
                  <a:pt x="158279" y="-36240"/>
                  <a:pt x="167357" y="-33858"/>
                </a:cubicBezTo>
                <a:close/>
                <a:moveTo>
                  <a:pt x="143173" y="62508"/>
                </a:moveTo>
                <a:cubicBezTo>
                  <a:pt x="125102" y="62508"/>
                  <a:pt x="110430" y="77179"/>
                  <a:pt x="110430" y="95250"/>
                </a:cubicBezTo>
                <a:cubicBezTo>
                  <a:pt x="110430" y="113321"/>
                  <a:pt x="125102" y="127992"/>
                  <a:pt x="143173" y="127992"/>
                </a:cubicBezTo>
                <a:cubicBezTo>
                  <a:pt x="161244" y="127992"/>
                  <a:pt x="175915" y="113321"/>
                  <a:pt x="175915" y="95250"/>
                </a:cubicBezTo>
                <a:cubicBezTo>
                  <a:pt x="175915" y="77179"/>
                  <a:pt x="161244" y="62508"/>
                  <a:pt x="143173" y="62508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5" name="Text 12"/>
          <p:cNvSpPr/>
          <p:nvPr/>
        </p:nvSpPr>
        <p:spPr>
          <a:xfrm>
            <a:off x="7162800" y="2667000"/>
            <a:ext cx="1905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清远玻纤纱项目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53200" y="3251200"/>
            <a:ext cx="516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推进清远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500吨/月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Low DK玻纤纱项目，预计年内投产。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553200" y="3657600"/>
            <a:ext cx="5080000" cy="812800"/>
          </a:xfrm>
          <a:custGeom>
            <a:avLst/>
            <a:gdLst/>
            <a:ahLst/>
            <a:cxnLst/>
            <a:rect l="l" t="t" r="r" b="b"/>
            <a:pathLst>
              <a:path w="5080000" h="812800">
                <a:moveTo>
                  <a:pt x="76200" y="0"/>
                </a:moveTo>
                <a:lnTo>
                  <a:pt x="5003800" y="0"/>
                </a:lnTo>
                <a:cubicBezTo>
                  <a:pt x="5045856" y="0"/>
                  <a:pt x="5080000" y="34144"/>
                  <a:pt x="5080000" y="76200"/>
                </a:cubicBezTo>
                <a:lnTo>
                  <a:pt x="5080000" y="736600"/>
                </a:lnTo>
                <a:cubicBezTo>
                  <a:pt x="5080000" y="778656"/>
                  <a:pt x="5045856" y="812800"/>
                  <a:pt x="5003800" y="812800"/>
                </a:cubicBezTo>
                <a:lnTo>
                  <a:pt x="76200" y="812800"/>
                </a:lnTo>
                <a:cubicBezTo>
                  <a:pt x="34144" y="812800"/>
                  <a:pt x="0" y="778656"/>
                  <a:pt x="0" y="736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705600" y="38100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战略目标：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705600" y="40640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实现关键原材自给，垂直整合提供成本缓冲。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209550" y="50800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垂直整合在铜价高波动期提供成本缓冲，但也带来折旧压力，若需求不及预期，新增固定成本将拉低整体利润率。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0574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高端覆铜板布局初见成效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7178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开平产业园聚焦HDI与多层PCB用高端覆铜板，产品已通过韩系客户认证，高端板毛利率较传统产品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高5-7个百分点 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530600"/>
            <a:ext cx="5435600" cy="1270000"/>
          </a:xfrm>
          <a:custGeom>
            <a:avLst/>
            <a:gdLst/>
            <a:ahLst/>
            <a:cxnLst/>
            <a:rect l="l" t="t" r="r" b="b"/>
            <a:pathLst>
              <a:path w="5435600" h="12700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1168400"/>
                </a:lnTo>
                <a:cubicBezTo>
                  <a:pt x="5435600" y="1224475"/>
                  <a:pt x="5390075" y="1270000"/>
                  <a:pt x="53340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57200" y="37338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爬坡期挑战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089400"/>
            <a:ext cx="511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项目满产后预计贡献年营收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34亿元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，但爬坡期费用高企，2025下半年盈利贡献仍有限，需跟踪订单放量节奏。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pic>
        <p:nvPicPr>
          <p:cNvPr id="11" name="Image 1" descr="https://kimi-web-img.moonshot.cn/img/3.bp.blogspot.com/dd732cee36abdb6d1dd25a92120eb1d22b7b68fa.jpg">    </p:cNvPr>
          <p:cNvPicPr>
            <a:picLocks noChangeAspect="1"/>
          </p:cNvPicPr>
          <p:nvPr/>
        </p:nvPicPr>
        <p:blipFill>
          <a:blip r:embed="rId2"/>
          <a:srcRect l="0" r="0" t="19827" b="19827"/>
          <a:stretch/>
        </p:blipFill>
        <p:spPr>
          <a:xfrm>
            <a:off x="6400800" y="1645940"/>
            <a:ext cx="5232400" cy="2298700"/>
          </a:xfrm>
          <a:prstGeom prst="roundRect">
            <a:avLst>
              <a:gd name="adj" fmla="val 4420"/>
            </a:avLst>
          </a:prstGeom>
        </p:spPr>
      </p:pic>
      <p:sp>
        <p:nvSpPr>
          <p:cNvPr id="12" name="Shape 8"/>
          <p:cNvSpPr/>
          <p:nvPr/>
        </p:nvSpPr>
        <p:spPr>
          <a:xfrm>
            <a:off x="64008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770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480万张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5087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一期年产能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91186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91948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Q2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92265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2025年小批量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风险与展望：铜价与需求赛跑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3619500" y="1574800"/>
            <a:ext cx="5143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风险：铜价波动放大盈利弹性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419600" y="2235200"/>
            <a:ext cx="335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铜价与需求同步下滑为最大风险情景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981200" y="2946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2286000" y="3251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38100"/>
                </a:moveTo>
                <a:cubicBezTo>
                  <a:pt x="93226" y="38100"/>
                  <a:pt x="76200" y="55126"/>
                  <a:pt x="76200" y="76200"/>
                </a:cubicBezTo>
                <a:cubicBezTo>
                  <a:pt x="76200" y="97274"/>
                  <a:pt x="93226" y="114300"/>
                  <a:pt x="114300" y="114300"/>
                </a:cubicBezTo>
                <a:lnTo>
                  <a:pt x="136565" y="114300"/>
                </a:lnTo>
                <a:lnTo>
                  <a:pt x="11192" y="239792"/>
                </a:lnTo>
                <a:cubicBezTo>
                  <a:pt x="-3691" y="254675"/>
                  <a:pt x="-3691" y="278844"/>
                  <a:pt x="11192" y="293727"/>
                </a:cubicBezTo>
                <a:cubicBezTo>
                  <a:pt x="26075" y="308610"/>
                  <a:pt x="50244" y="308610"/>
                  <a:pt x="65127" y="293727"/>
                </a:cubicBezTo>
                <a:lnTo>
                  <a:pt x="190500" y="168235"/>
                </a:lnTo>
                <a:lnTo>
                  <a:pt x="190500" y="190500"/>
                </a:lnTo>
                <a:cubicBezTo>
                  <a:pt x="190500" y="211574"/>
                  <a:pt x="207526" y="228600"/>
                  <a:pt x="228600" y="228600"/>
                </a:cubicBezTo>
                <a:cubicBezTo>
                  <a:pt x="249674" y="228600"/>
                  <a:pt x="266700" y="211574"/>
                  <a:pt x="266700" y="190500"/>
                </a:cubicBezTo>
                <a:lnTo>
                  <a:pt x="266700" y="76200"/>
                </a:lnTo>
                <a:cubicBezTo>
                  <a:pt x="266700" y="55126"/>
                  <a:pt x="249674" y="38100"/>
                  <a:pt x="228600" y="38100"/>
                </a:cubicBezTo>
                <a:lnTo>
                  <a:pt x="114300" y="38100"/>
                </a:lnTo>
                <a:close/>
                <a:moveTo>
                  <a:pt x="480774" y="83463"/>
                </a:moveTo>
                <a:cubicBezTo>
                  <a:pt x="480774" y="99669"/>
                  <a:pt x="489420" y="114645"/>
                  <a:pt x="503456" y="122748"/>
                </a:cubicBezTo>
                <a:cubicBezTo>
                  <a:pt x="517491" y="130851"/>
                  <a:pt x="534783" y="130851"/>
                  <a:pt x="548819" y="122748"/>
                </a:cubicBezTo>
                <a:cubicBezTo>
                  <a:pt x="562854" y="114645"/>
                  <a:pt x="571500" y="99669"/>
                  <a:pt x="571500" y="83463"/>
                </a:cubicBezTo>
                <a:cubicBezTo>
                  <a:pt x="571500" y="67256"/>
                  <a:pt x="562854" y="52281"/>
                  <a:pt x="548819" y="44177"/>
                </a:cubicBezTo>
                <a:cubicBezTo>
                  <a:pt x="534783" y="36074"/>
                  <a:pt x="517491" y="36074"/>
                  <a:pt x="503456" y="44177"/>
                </a:cubicBezTo>
                <a:cubicBezTo>
                  <a:pt x="489420" y="52281"/>
                  <a:pt x="480774" y="67256"/>
                  <a:pt x="480774" y="83463"/>
                </a:cubicBezTo>
                <a:close/>
                <a:moveTo>
                  <a:pt x="333018" y="231219"/>
                </a:moveTo>
                <a:cubicBezTo>
                  <a:pt x="333018" y="247426"/>
                  <a:pt x="341664" y="262401"/>
                  <a:pt x="355699" y="270505"/>
                </a:cubicBezTo>
                <a:cubicBezTo>
                  <a:pt x="369735" y="278608"/>
                  <a:pt x="387027" y="278608"/>
                  <a:pt x="401062" y="270505"/>
                </a:cubicBezTo>
                <a:cubicBezTo>
                  <a:pt x="415097" y="262401"/>
                  <a:pt x="423743" y="247426"/>
                  <a:pt x="423743" y="231219"/>
                </a:cubicBezTo>
                <a:cubicBezTo>
                  <a:pt x="423743" y="215013"/>
                  <a:pt x="415097" y="200037"/>
                  <a:pt x="401062" y="191934"/>
                </a:cubicBezTo>
                <a:cubicBezTo>
                  <a:pt x="387027" y="183831"/>
                  <a:pt x="369735" y="183831"/>
                  <a:pt x="355699" y="191934"/>
                </a:cubicBezTo>
                <a:cubicBezTo>
                  <a:pt x="341664" y="200037"/>
                  <a:pt x="333018" y="215013"/>
                  <a:pt x="333018" y="231219"/>
                </a:cubicBezTo>
                <a:close/>
                <a:moveTo>
                  <a:pt x="526137" y="185857"/>
                </a:moveTo>
                <a:cubicBezTo>
                  <a:pt x="501101" y="185857"/>
                  <a:pt x="480774" y="206183"/>
                  <a:pt x="480774" y="231219"/>
                </a:cubicBezTo>
                <a:cubicBezTo>
                  <a:pt x="480774" y="256256"/>
                  <a:pt x="501101" y="276582"/>
                  <a:pt x="526137" y="276582"/>
                </a:cubicBezTo>
                <a:cubicBezTo>
                  <a:pt x="542344" y="276582"/>
                  <a:pt x="557319" y="267936"/>
                  <a:pt x="565423" y="253901"/>
                </a:cubicBezTo>
                <a:cubicBezTo>
                  <a:pt x="573526" y="239865"/>
                  <a:pt x="573526" y="222573"/>
                  <a:pt x="565423" y="208538"/>
                </a:cubicBezTo>
                <a:cubicBezTo>
                  <a:pt x="557319" y="194503"/>
                  <a:pt x="542344" y="185857"/>
                  <a:pt x="526137" y="185857"/>
                </a:cubicBezTo>
                <a:close/>
                <a:moveTo>
                  <a:pt x="185976" y="378381"/>
                </a:moveTo>
                <a:cubicBezTo>
                  <a:pt x="185976" y="394587"/>
                  <a:pt x="194622" y="409563"/>
                  <a:pt x="208657" y="417666"/>
                </a:cubicBezTo>
                <a:cubicBezTo>
                  <a:pt x="222692" y="425769"/>
                  <a:pt x="239985" y="425769"/>
                  <a:pt x="254020" y="417666"/>
                </a:cubicBezTo>
                <a:cubicBezTo>
                  <a:pt x="268055" y="409563"/>
                  <a:pt x="276701" y="394587"/>
                  <a:pt x="276701" y="378381"/>
                </a:cubicBezTo>
                <a:cubicBezTo>
                  <a:pt x="276701" y="362174"/>
                  <a:pt x="268055" y="347199"/>
                  <a:pt x="254020" y="339095"/>
                </a:cubicBezTo>
                <a:cubicBezTo>
                  <a:pt x="239985" y="330992"/>
                  <a:pt x="222692" y="330992"/>
                  <a:pt x="208657" y="339095"/>
                </a:cubicBezTo>
                <a:cubicBezTo>
                  <a:pt x="194622" y="347199"/>
                  <a:pt x="185976" y="362174"/>
                  <a:pt x="185976" y="378381"/>
                </a:cubicBezTo>
                <a:close/>
                <a:moveTo>
                  <a:pt x="378381" y="333018"/>
                </a:moveTo>
                <a:cubicBezTo>
                  <a:pt x="362174" y="333018"/>
                  <a:pt x="347199" y="341664"/>
                  <a:pt x="339095" y="355699"/>
                </a:cubicBezTo>
                <a:cubicBezTo>
                  <a:pt x="330992" y="369735"/>
                  <a:pt x="330992" y="387027"/>
                  <a:pt x="339095" y="401062"/>
                </a:cubicBezTo>
                <a:cubicBezTo>
                  <a:pt x="347199" y="415097"/>
                  <a:pt x="362174" y="423743"/>
                  <a:pt x="378381" y="423743"/>
                </a:cubicBezTo>
                <a:cubicBezTo>
                  <a:pt x="394587" y="423743"/>
                  <a:pt x="409563" y="415097"/>
                  <a:pt x="417666" y="401062"/>
                </a:cubicBezTo>
                <a:cubicBezTo>
                  <a:pt x="425769" y="387027"/>
                  <a:pt x="425769" y="369735"/>
                  <a:pt x="417666" y="355699"/>
                </a:cubicBezTo>
                <a:cubicBezTo>
                  <a:pt x="409563" y="341664"/>
                  <a:pt x="394587" y="333018"/>
                  <a:pt x="378381" y="333018"/>
                </a:cubicBezTo>
                <a:close/>
                <a:moveTo>
                  <a:pt x="480893" y="378381"/>
                </a:moveTo>
                <a:cubicBezTo>
                  <a:pt x="480893" y="394587"/>
                  <a:pt x="489540" y="409563"/>
                  <a:pt x="503575" y="417666"/>
                </a:cubicBezTo>
                <a:cubicBezTo>
                  <a:pt x="517610" y="425769"/>
                  <a:pt x="534902" y="425769"/>
                  <a:pt x="548938" y="417666"/>
                </a:cubicBezTo>
                <a:cubicBezTo>
                  <a:pt x="562973" y="409563"/>
                  <a:pt x="571619" y="394587"/>
                  <a:pt x="571619" y="378381"/>
                </a:cubicBezTo>
                <a:cubicBezTo>
                  <a:pt x="571619" y="353344"/>
                  <a:pt x="551293" y="333018"/>
                  <a:pt x="526256" y="333018"/>
                </a:cubicBezTo>
                <a:cubicBezTo>
                  <a:pt x="501220" y="333018"/>
                  <a:pt x="480893" y="353344"/>
                  <a:pt x="480893" y="378381"/>
                </a:cubicBezTo>
                <a:close/>
                <a:moveTo>
                  <a:pt x="83463" y="480774"/>
                </a:moveTo>
                <a:cubicBezTo>
                  <a:pt x="67256" y="480774"/>
                  <a:pt x="52281" y="489420"/>
                  <a:pt x="44177" y="503456"/>
                </a:cubicBezTo>
                <a:cubicBezTo>
                  <a:pt x="36074" y="517491"/>
                  <a:pt x="36074" y="534783"/>
                  <a:pt x="44177" y="548819"/>
                </a:cubicBezTo>
                <a:cubicBezTo>
                  <a:pt x="52281" y="562854"/>
                  <a:pt x="67256" y="571500"/>
                  <a:pt x="83463" y="571500"/>
                </a:cubicBezTo>
                <a:cubicBezTo>
                  <a:pt x="99669" y="571500"/>
                  <a:pt x="114645" y="562854"/>
                  <a:pt x="122748" y="548819"/>
                </a:cubicBezTo>
                <a:cubicBezTo>
                  <a:pt x="130851" y="534783"/>
                  <a:pt x="130851" y="517491"/>
                  <a:pt x="122748" y="503456"/>
                </a:cubicBezTo>
                <a:cubicBezTo>
                  <a:pt x="114645" y="489420"/>
                  <a:pt x="99669" y="480774"/>
                  <a:pt x="83463" y="480774"/>
                </a:cubicBezTo>
                <a:close/>
                <a:moveTo>
                  <a:pt x="185976" y="526137"/>
                </a:moveTo>
                <a:cubicBezTo>
                  <a:pt x="185976" y="542344"/>
                  <a:pt x="194622" y="557319"/>
                  <a:pt x="208657" y="565423"/>
                </a:cubicBezTo>
                <a:cubicBezTo>
                  <a:pt x="222692" y="573526"/>
                  <a:pt x="239985" y="573526"/>
                  <a:pt x="254020" y="565423"/>
                </a:cubicBezTo>
                <a:cubicBezTo>
                  <a:pt x="268055" y="557319"/>
                  <a:pt x="276701" y="542344"/>
                  <a:pt x="276701" y="526137"/>
                </a:cubicBezTo>
                <a:cubicBezTo>
                  <a:pt x="276701" y="509931"/>
                  <a:pt x="268055" y="494955"/>
                  <a:pt x="254020" y="486852"/>
                </a:cubicBezTo>
                <a:cubicBezTo>
                  <a:pt x="239985" y="478749"/>
                  <a:pt x="222692" y="478749"/>
                  <a:pt x="208657" y="486852"/>
                </a:cubicBezTo>
                <a:cubicBezTo>
                  <a:pt x="194622" y="494955"/>
                  <a:pt x="185976" y="509931"/>
                  <a:pt x="185976" y="526137"/>
                </a:cubicBezTo>
                <a:close/>
                <a:moveTo>
                  <a:pt x="378381" y="480774"/>
                </a:moveTo>
                <a:cubicBezTo>
                  <a:pt x="362174" y="480774"/>
                  <a:pt x="347199" y="489420"/>
                  <a:pt x="339095" y="503456"/>
                </a:cubicBezTo>
                <a:cubicBezTo>
                  <a:pt x="330992" y="517491"/>
                  <a:pt x="330992" y="534783"/>
                  <a:pt x="339095" y="548819"/>
                </a:cubicBezTo>
                <a:cubicBezTo>
                  <a:pt x="347199" y="562854"/>
                  <a:pt x="362174" y="571500"/>
                  <a:pt x="378381" y="571500"/>
                </a:cubicBezTo>
                <a:cubicBezTo>
                  <a:pt x="394587" y="571500"/>
                  <a:pt x="409563" y="562854"/>
                  <a:pt x="417666" y="548819"/>
                </a:cubicBezTo>
                <a:cubicBezTo>
                  <a:pt x="425769" y="534783"/>
                  <a:pt x="425769" y="517491"/>
                  <a:pt x="417666" y="503456"/>
                </a:cubicBezTo>
                <a:cubicBezTo>
                  <a:pt x="409563" y="489420"/>
                  <a:pt x="394587" y="480774"/>
                  <a:pt x="378381" y="480774"/>
                </a:cubicBezTo>
                <a:close/>
                <a:moveTo>
                  <a:pt x="480893" y="526137"/>
                </a:moveTo>
                <a:cubicBezTo>
                  <a:pt x="480893" y="542344"/>
                  <a:pt x="489540" y="557319"/>
                  <a:pt x="503575" y="565423"/>
                </a:cubicBezTo>
                <a:cubicBezTo>
                  <a:pt x="517610" y="573526"/>
                  <a:pt x="534902" y="573526"/>
                  <a:pt x="548938" y="565423"/>
                </a:cubicBezTo>
                <a:cubicBezTo>
                  <a:pt x="562973" y="557319"/>
                  <a:pt x="571619" y="542344"/>
                  <a:pt x="571619" y="526137"/>
                </a:cubicBezTo>
                <a:cubicBezTo>
                  <a:pt x="571619" y="501101"/>
                  <a:pt x="551293" y="480774"/>
                  <a:pt x="526256" y="480774"/>
                </a:cubicBezTo>
                <a:cubicBezTo>
                  <a:pt x="501220" y="480774"/>
                  <a:pt x="480893" y="501101"/>
                  <a:pt x="480893" y="526137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9" name="Text 6"/>
          <p:cNvSpPr/>
          <p:nvPr/>
        </p:nvSpPr>
        <p:spPr>
          <a:xfrm>
            <a:off x="190500" y="43180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铜价急挫12%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09550" y="4775200"/>
            <a:ext cx="476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2025Q1后急挫，或触发存货减值，下游客户推迟采购，提价策略受阻。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667375" y="3733800"/>
            <a:ext cx="857250" cy="762000"/>
          </a:xfrm>
          <a:custGeom>
            <a:avLst/>
            <a:gdLst/>
            <a:ahLst/>
            <a:cxnLst/>
            <a:rect l="l" t="t" r="r" b="b"/>
            <a:pathLst>
              <a:path w="857250" h="762000">
                <a:moveTo>
                  <a:pt x="700385" y="557510"/>
                </a:moveTo>
                <a:lnTo>
                  <a:pt x="843260" y="414635"/>
                </a:lnTo>
                <a:cubicBezTo>
                  <a:pt x="861864" y="396032"/>
                  <a:pt x="861864" y="365820"/>
                  <a:pt x="843260" y="347216"/>
                </a:cubicBezTo>
                <a:lnTo>
                  <a:pt x="700385" y="204341"/>
                </a:lnTo>
                <a:cubicBezTo>
                  <a:pt x="681782" y="185738"/>
                  <a:pt x="651570" y="185738"/>
                  <a:pt x="632966" y="204341"/>
                </a:cubicBezTo>
                <a:cubicBezTo>
                  <a:pt x="614363" y="222945"/>
                  <a:pt x="614363" y="253157"/>
                  <a:pt x="632966" y="271760"/>
                </a:cubicBezTo>
                <a:lnTo>
                  <a:pt x="694581" y="333375"/>
                </a:lnTo>
                <a:lnTo>
                  <a:pt x="162520" y="333375"/>
                </a:lnTo>
                <a:lnTo>
                  <a:pt x="224135" y="271760"/>
                </a:lnTo>
                <a:cubicBezTo>
                  <a:pt x="242739" y="253157"/>
                  <a:pt x="242739" y="222945"/>
                  <a:pt x="224135" y="204341"/>
                </a:cubicBezTo>
                <a:cubicBezTo>
                  <a:pt x="205532" y="185738"/>
                  <a:pt x="175320" y="185738"/>
                  <a:pt x="156716" y="204341"/>
                </a:cubicBezTo>
                <a:lnTo>
                  <a:pt x="13841" y="347216"/>
                </a:lnTo>
                <a:cubicBezTo>
                  <a:pt x="4911" y="356146"/>
                  <a:pt x="-149" y="368201"/>
                  <a:pt x="-149" y="380851"/>
                </a:cubicBezTo>
                <a:cubicBezTo>
                  <a:pt x="-149" y="393502"/>
                  <a:pt x="4911" y="405557"/>
                  <a:pt x="13841" y="414486"/>
                </a:cubicBezTo>
                <a:lnTo>
                  <a:pt x="156716" y="557361"/>
                </a:lnTo>
                <a:cubicBezTo>
                  <a:pt x="175320" y="575965"/>
                  <a:pt x="205532" y="575965"/>
                  <a:pt x="224135" y="557361"/>
                </a:cubicBezTo>
                <a:cubicBezTo>
                  <a:pt x="242739" y="538758"/>
                  <a:pt x="242739" y="508546"/>
                  <a:pt x="224135" y="489942"/>
                </a:cubicBezTo>
                <a:lnTo>
                  <a:pt x="162520" y="428327"/>
                </a:lnTo>
                <a:lnTo>
                  <a:pt x="694581" y="428327"/>
                </a:lnTo>
                <a:lnTo>
                  <a:pt x="632966" y="489942"/>
                </a:lnTo>
                <a:cubicBezTo>
                  <a:pt x="614363" y="508546"/>
                  <a:pt x="614363" y="538758"/>
                  <a:pt x="632966" y="557361"/>
                </a:cubicBezTo>
                <a:cubicBezTo>
                  <a:pt x="651570" y="575965"/>
                  <a:pt x="681782" y="575965"/>
                  <a:pt x="700385" y="557361"/>
                </a:cubicBezTo>
                <a:close/>
              </a:path>
            </a:pathLst>
          </a:custGeom>
          <a:solidFill>
            <a:srgbClr val="2D6898"/>
          </a:solidFill>
          <a:ln/>
        </p:spPr>
      </p:sp>
      <p:sp>
        <p:nvSpPr>
          <p:cNvPr id="12" name="Shape 9"/>
          <p:cNvSpPr/>
          <p:nvPr/>
        </p:nvSpPr>
        <p:spPr>
          <a:xfrm>
            <a:off x="8991600" y="2946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9258300" y="32512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293608" y="446008"/>
                </a:moveTo>
                <a:lnTo>
                  <a:pt x="179308" y="560308"/>
                </a:lnTo>
                <a:cubicBezTo>
                  <a:pt x="164425" y="575191"/>
                  <a:pt x="140256" y="575191"/>
                  <a:pt x="125373" y="560308"/>
                </a:cubicBezTo>
                <a:lnTo>
                  <a:pt x="11073" y="446008"/>
                </a:lnTo>
                <a:cubicBezTo>
                  <a:pt x="-3810" y="431125"/>
                  <a:pt x="-3810" y="406956"/>
                  <a:pt x="11073" y="392073"/>
                </a:cubicBezTo>
                <a:cubicBezTo>
                  <a:pt x="25956" y="377190"/>
                  <a:pt x="50125" y="377190"/>
                  <a:pt x="65008" y="392073"/>
                </a:cubicBezTo>
                <a:lnTo>
                  <a:pt x="114300" y="441365"/>
                </a:lnTo>
                <a:lnTo>
                  <a:pt x="114300" y="76200"/>
                </a:lnTo>
                <a:cubicBezTo>
                  <a:pt x="114300" y="55126"/>
                  <a:pt x="131326" y="38100"/>
                  <a:pt x="152400" y="38100"/>
                </a:cubicBezTo>
                <a:cubicBezTo>
                  <a:pt x="173474" y="38100"/>
                  <a:pt x="190500" y="55126"/>
                  <a:pt x="190500" y="76200"/>
                </a:cubicBezTo>
                <a:lnTo>
                  <a:pt x="190500" y="441365"/>
                </a:lnTo>
                <a:lnTo>
                  <a:pt x="239792" y="392073"/>
                </a:lnTo>
                <a:cubicBezTo>
                  <a:pt x="254675" y="377190"/>
                  <a:pt x="278844" y="377190"/>
                  <a:pt x="293727" y="392073"/>
                </a:cubicBezTo>
                <a:cubicBezTo>
                  <a:pt x="308610" y="406956"/>
                  <a:pt x="308610" y="431125"/>
                  <a:pt x="293727" y="446008"/>
                </a:cubicBezTo>
                <a:close/>
                <a:moveTo>
                  <a:pt x="381000" y="571500"/>
                </a:moveTo>
                <a:cubicBezTo>
                  <a:pt x="359926" y="571500"/>
                  <a:pt x="342900" y="554474"/>
                  <a:pt x="342900" y="533400"/>
                </a:cubicBezTo>
                <a:cubicBezTo>
                  <a:pt x="342900" y="512326"/>
                  <a:pt x="359926" y="495300"/>
                  <a:pt x="381000" y="495300"/>
                </a:cubicBezTo>
                <a:lnTo>
                  <a:pt x="419100" y="495300"/>
                </a:lnTo>
                <a:cubicBezTo>
                  <a:pt x="440174" y="495300"/>
                  <a:pt x="457200" y="512326"/>
                  <a:pt x="457200" y="533400"/>
                </a:cubicBezTo>
                <a:cubicBezTo>
                  <a:pt x="457200" y="554474"/>
                  <a:pt x="440174" y="571500"/>
                  <a:pt x="419100" y="571500"/>
                </a:cubicBezTo>
                <a:lnTo>
                  <a:pt x="381000" y="571500"/>
                </a:lnTo>
                <a:close/>
                <a:moveTo>
                  <a:pt x="381000" y="419100"/>
                </a:moveTo>
                <a:cubicBezTo>
                  <a:pt x="359926" y="419100"/>
                  <a:pt x="342900" y="402074"/>
                  <a:pt x="342900" y="381000"/>
                </a:cubicBezTo>
                <a:cubicBezTo>
                  <a:pt x="342900" y="359926"/>
                  <a:pt x="359926" y="342900"/>
                  <a:pt x="381000" y="342900"/>
                </a:cubicBezTo>
                <a:lnTo>
                  <a:pt x="495300" y="342900"/>
                </a:lnTo>
                <a:cubicBezTo>
                  <a:pt x="516374" y="342900"/>
                  <a:pt x="533400" y="359926"/>
                  <a:pt x="533400" y="381000"/>
                </a:cubicBezTo>
                <a:cubicBezTo>
                  <a:pt x="533400" y="402074"/>
                  <a:pt x="516374" y="419100"/>
                  <a:pt x="495300" y="419100"/>
                </a:cubicBezTo>
                <a:lnTo>
                  <a:pt x="381000" y="419100"/>
                </a:lnTo>
                <a:close/>
                <a:moveTo>
                  <a:pt x="381000" y="266700"/>
                </a:moveTo>
                <a:cubicBezTo>
                  <a:pt x="359926" y="266700"/>
                  <a:pt x="342900" y="249674"/>
                  <a:pt x="342900" y="228600"/>
                </a:cubicBezTo>
                <a:cubicBezTo>
                  <a:pt x="342900" y="207526"/>
                  <a:pt x="359926" y="190500"/>
                  <a:pt x="381000" y="190500"/>
                </a:cubicBezTo>
                <a:lnTo>
                  <a:pt x="571500" y="190500"/>
                </a:lnTo>
                <a:cubicBezTo>
                  <a:pt x="592574" y="190500"/>
                  <a:pt x="609600" y="207526"/>
                  <a:pt x="609600" y="228600"/>
                </a:cubicBezTo>
                <a:cubicBezTo>
                  <a:pt x="609600" y="249674"/>
                  <a:pt x="592574" y="266700"/>
                  <a:pt x="571500" y="266700"/>
                </a:cubicBezTo>
                <a:lnTo>
                  <a:pt x="381000" y="266700"/>
                </a:lnTo>
                <a:close/>
                <a:moveTo>
                  <a:pt x="381000" y="114300"/>
                </a:moveTo>
                <a:cubicBezTo>
                  <a:pt x="359926" y="114300"/>
                  <a:pt x="342900" y="97274"/>
                  <a:pt x="342900" y="76200"/>
                </a:cubicBezTo>
                <a:cubicBezTo>
                  <a:pt x="342900" y="55126"/>
                  <a:pt x="359926" y="38100"/>
                  <a:pt x="381000" y="38100"/>
                </a:cubicBezTo>
                <a:lnTo>
                  <a:pt x="647700" y="38100"/>
                </a:lnTo>
                <a:cubicBezTo>
                  <a:pt x="668774" y="38100"/>
                  <a:pt x="685800" y="55126"/>
                  <a:pt x="685800" y="76200"/>
                </a:cubicBezTo>
                <a:cubicBezTo>
                  <a:pt x="685800" y="97274"/>
                  <a:pt x="668774" y="114300"/>
                  <a:pt x="647700" y="114300"/>
                </a:cubicBezTo>
                <a:lnTo>
                  <a:pt x="381000" y="114300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4" name="Text 11"/>
          <p:cNvSpPr/>
          <p:nvPr/>
        </p:nvSpPr>
        <p:spPr>
          <a:xfrm>
            <a:off x="7200900" y="43180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毛利率扩张回吐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219950" y="4775200"/>
            <a:ext cx="4762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历史上铜价每下跌10%，公司单季毛利波动约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4-5个百分点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8750" y="15494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贸易摩擦与汇率双重夹击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2311400"/>
            <a:ext cx="5689600" cy="2997200"/>
          </a:xfrm>
          <a:custGeom>
            <a:avLst/>
            <a:gdLst/>
            <a:ahLst/>
            <a:cxnLst/>
            <a:rect l="l" t="t" r="r" b="b"/>
            <a:pathLst>
              <a:path w="5689600" h="2997200">
                <a:moveTo>
                  <a:pt x="101605" y="0"/>
                </a:moveTo>
                <a:lnTo>
                  <a:pt x="5587995" y="0"/>
                </a:lnTo>
                <a:cubicBezTo>
                  <a:pt x="5644110" y="0"/>
                  <a:pt x="5689600" y="45490"/>
                  <a:pt x="5689600" y="101605"/>
                </a:cubicBezTo>
                <a:lnTo>
                  <a:pt x="5689600" y="2895595"/>
                </a:lnTo>
                <a:cubicBezTo>
                  <a:pt x="5689600" y="2951710"/>
                  <a:pt x="5644110" y="2997200"/>
                  <a:pt x="5587995" y="2997200"/>
                </a:cubicBezTo>
                <a:lnTo>
                  <a:pt x="101605" y="2997200"/>
                </a:lnTo>
                <a:cubicBezTo>
                  <a:pt x="45490" y="2997200"/>
                  <a:pt x="0" y="2951710"/>
                  <a:pt x="0" y="28955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673100" y="26797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47625" y="0"/>
                </a:moveTo>
                <a:cubicBezTo>
                  <a:pt x="21357" y="0"/>
                  <a:pt x="0" y="21357"/>
                  <a:pt x="0" y="47625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238125" y="381000"/>
                </a:lnTo>
                <a:cubicBezTo>
                  <a:pt x="264393" y="381000"/>
                  <a:pt x="285750" y="359643"/>
                  <a:pt x="285750" y="333375"/>
                </a:cubicBezTo>
                <a:lnTo>
                  <a:pt x="285750" y="126876"/>
                </a:lnTo>
                <a:cubicBezTo>
                  <a:pt x="285750" y="114226"/>
                  <a:pt x="280764" y="102096"/>
                  <a:pt x="271835" y="93166"/>
                </a:cubicBezTo>
                <a:lnTo>
                  <a:pt x="192509" y="13915"/>
                </a:lnTo>
                <a:cubicBezTo>
                  <a:pt x="183579" y="4986"/>
                  <a:pt x="171524" y="0"/>
                  <a:pt x="158874" y="0"/>
                </a:cubicBezTo>
                <a:lnTo>
                  <a:pt x="47625" y="0"/>
                </a:lnTo>
                <a:close/>
                <a:moveTo>
                  <a:pt x="242218" y="130969"/>
                </a:moveTo>
                <a:lnTo>
                  <a:pt x="172641" y="130969"/>
                </a:lnTo>
                <a:cubicBezTo>
                  <a:pt x="162744" y="130969"/>
                  <a:pt x="154781" y="123006"/>
                  <a:pt x="154781" y="113109"/>
                </a:cubicBezTo>
                <a:lnTo>
                  <a:pt x="154781" y="43532"/>
                </a:lnTo>
                <a:lnTo>
                  <a:pt x="242218" y="130969"/>
                </a:lnTo>
                <a:close/>
                <a:moveTo>
                  <a:pt x="47625" y="285750"/>
                </a:moveTo>
                <a:lnTo>
                  <a:pt x="47625" y="238125"/>
                </a:lnTo>
                <a:cubicBezTo>
                  <a:pt x="47625" y="224954"/>
                  <a:pt x="58266" y="214313"/>
                  <a:pt x="71438" y="214313"/>
                </a:cubicBezTo>
                <a:lnTo>
                  <a:pt x="214313" y="214313"/>
                </a:lnTo>
                <a:cubicBezTo>
                  <a:pt x="227484" y="214313"/>
                  <a:pt x="238125" y="224954"/>
                  <a:pt x="238125" y="238125"/>
                </a:cubicBezTo>
                <a:lnTo>
                  <a:pt x="238125" y="285750"/>
                </a:lnTo>
                <a:cubicBezTo>
                  <a:pt x="238125" y="298921"/>
                  <a:pt x="227484" y="309563"/>
                  <a:pt x="214313" y="309563"/>
                </a:cubicBezTo>
                <a:lnTo>
                  <a:pt x="71438" y="309563"/>
                </a:lnTo>
                <a:cubicBezTo>
                  <a:pt x="58266" y="309563"/>
                  <a:pt x="47625" y="298921"/>
                  <a:pt x="47625" y="285750"/>
                </a:cubicBezTo>
                <a:close/>
                <a:moveTo>
                  <a:pt x="65484" y="47625"/>
                </a:moveTo>
                <a:lnTo>
                  <a:pt x="101203" y="47625"/>
                </a:lnTo>
                <a:cubicBezTo>
                  <a:pt x="111100" y="47625"/>
                  <a:pt x="119063" y="55587"/>
                  <a:pt x="119063" y="65484"/>
                </a:cubicBezTo>
                <a:cubicBezTo>
                  <a:pt x="119063" y="75381"/>
                  <a:pt x="111100" y="83344"/>
                  <a:pt x="101203" y="83344"/>
                </a:cubicBezTo>
                <a:lnTo>
                  <a:pt x="65484" y="83344"/>
                </a:lnTo>
                <a:cubicBezTo>
                  <a:pt x="55587" y="83344"/>
                  <a:pt x="47625" y="75381"/>
                  <a:pt x="47625" y="65484"/>
                </a:cubicBezTo>
                <a:cubicBezTo>
                  <a:pt x="47625" y="55587"/>
                  <a:pt x="55587" y="47625"/>
                  <a:pt x="65484" y="47625"/>
                </a:cubicBezTo>
                <a:close/>
                <a:moveTo>
                  <a:pt x="65484" y="119063"/>
                </a:moveTo>
                <a:lnTo>
                  <a:pt x="101203" y="119063"/>
                </a:lnTo>
                <a:cubicBezTo>
                  <a:pt x="111100" y="119063"/>
                  <a:pt x="119063" y="127025"/>
                  <a:pt x="119063" y="136922"/>
                </a:cubicBezTo>
                <a:cubicBezTo>
                  <a:pt x="119063" y="146819"/>
                  <a:pt x="111100" y="154781"/>
                  <a:pt x="101203" y="154781"/>
                </a:cubicBezTo>
                <a:lnTo>
                  <a:pt x="65484" y="154781"/>
                </a:lnTo>
                <a:cubicBezTo>
                  <a:pt x="55587" y="154781"/>
                  <a:pt x="47625" y="146819"/>
                  <a:pt x="47625" y="136922"/>
                </a:cubicBezTo>
                <a:cubicBezTo>
                  <a:pt x="47625" y="127025"/>
                  <a:pt x="55587" y="119063"/>
                  <a:pt x="65484" y="119063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8" name="Text 5"/>
          <p:cNvSpPr/>
          <p:nvPr/>
        </p:nvSpPr>
        <p:spPr>
          <a:xfrm>
            <a:off x="1168400" y="2692400"/>
            <a:ext cx="165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贸易摩擦风险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58800" y="3276600"/>
            <a:ext cx="5168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美国拟对PCB征收对等关税，若落地将直接冲击下游客户出口订单。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58800" y="3937000"/>
            <a:ext cx="5080000" cy="1066800"/>
          </a:xfrm>
          <a:custGeom>
            <a:avLst/>
            <a:gdLst/>
            <a:ahLst/>
            <a:cxnLst/>
            <a:rect l="l" t="t" r="r" b="b"/>
            <a:pathLst>
              <a:path w="5080000" h="1066800">
                <a:moveTo>
                  <a:pt x="76202" y="0"/>
                </a:moveTo>
                <a:lnTo>
                  <a:pt x="5003798" y="0"/>
                </a:lnTo>
                <a:cubicBezTo>
                  <a:pt x="5045883" y="0"/>
                  <a:pt x="5080000" y="34117"/>
                  <a:pt x="5080000" y="76202"/>
                </a:cubicBezTo>
                <a:lnTo>
                  <a:pt x="5080000" y="990598"/>
                </a:lnTo>
                <a:cubicBezTo>
                  <a:pt x="5080000" y="1032683"/>
                  <a:pt x="5045883" y="1066800"/>
                  <a:pt x="5003798" y="1066800"/>
                </a:cubicBezTo>
                <a:lnTo>
                  <a:pt x="76202" y="1066800"/>
                </a:lnTo>
                <a:cubicBezTo>
                  <a:pt x="34117" y="1066800"/>
                  <a:pt x="0" y="1032683"/>
                  <a:pt x="0" y="9905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66750" y="40894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美系客户收入占比约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96900" y="4343400"/>
            <a:ext cx="5003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18%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48400" y="2311400"/>
            <a:ext cx="5689600" cy="2997200"/>
          </a:xfrm>
          <a:custGeom>
            <a:avLst/>
            <a:gdLst/>
            <a:ahLst/>
            <a:cxnLst/>
            <a:rect l="l" t="t" r="r" b="b"/>
            <a:pathLst>
              <a:path w="5689600" h="2997200">
                <a:moveTo>
                  <a:pt x="101605" y="0"/>
                </a:moveTo>
                <a:lnTo>
                  <a:pt x="5587995" y="0"/>
                </a:lnTo>
                <a:cubicBezTo>
                  <a:pt x="5644110" y="0"/>
                  <a:pt x="5689600" y="45490"/>
                  <a:pt x="5689600" y="101605"/>
                </a:cubicBezTo>
                <a:lnTo>
                  <a:pt x="5689600" y="2895595"/>
                </a:lnTo>
                <a:cubicBezTo>
                  <a:pt x="5689600" y="2951710"/>
                  <a:pt x="5644110" y="2997200"/>
                  <a:pt x="5587995" y="2997200"/>
                </a:cubicBezTo>
                <a:lnTo>
                  <a:pt x="101605" y="2997200"/>
                </a:lnTo>
                <a:cubicBezTo>
                  <a:pt x="45490" y="2997200"/>
                  <a:pt x="0" y="2951710"/>
                  <a:pt x="0" y="28955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6572250" y="26797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068" y="78135"/>
                </a:moveTo>
                <a:cubicBezTo>
                  <a:pt x="16073" y="71140"/>
                  <a:pt x="16073" y="59829"/>
                  <a:pt x="23068" y="52908"/>
                </a:cubicBezTo>
                <a:lnTo>
                  <a:pt x="76646" y="-744"/>
                </a:lnTo>
                <a:cubicBezTo>
                  <a:pt x="83641" y="-7739"/>
                  <a:pt x="94952" y="-7739"/>
                  <a:pt x="101873" y="-744"/>
                </a:cubicBezTo>
                <a:cubicBezTo>
                  <a:pt x="108793" y="6251"/>
                  <a:pt x="108868" y="17562"/>
                  <a:pt x="101873" y="24482"/>
                </a:cubicBezTo>
                <a:lnTo>
                  <a:pt x="78804" y="47551"/>
                </a:lnTo>
                <a:lnTo>
                  <a:pt x="129183" y="47551"/>
                </a:lnTo>
                <a:lnTo>
                  <a:pt x="129183" y="47551"/>
                </a:lnTo>
                <a:lnTo>
                  <a:pt x="380926" y="47551"/>
                </a:lnTo>
                <a:cubicBezTo>
                  <a:pt x="407194" y="47551"/>
                  <a:pt x="428551" y="68907"/>
                  <a:pt x="428551" y="95176"/>
                </a:cubicBezTo>
                <a:lnTo>
                  <a:pt x="428551" y="227781"/>
                </a:lnTo>
                <a:lnTo>
                  <a:pt x="424755" y="223986"/>
                </a:lnTo>
                <a:cubicBezTo>
                  <a:pt x="403845" y="203076"/>
                  <a:pt x="369912" y="203076"/>
                  <a:pt x="349002" y="223986"/>
                </a:cubicBezTo>
                <a:cubicBezTo>
                  <a:pt x="328761" y="244227"/>
                  <a:pt x="328092" y="276523"/>
                  <a:pt x="346918" y="297582"/>
                </a:cubicBezTo>
                <a:lnTo>
                  <a:pt x="397297" y="297582"/>
                </a:lnTo>
                <a:lnTo>
                  <a:pt x="374228" y="274513"/>
                </a:lnTo>
                <a:cubicBezTo>
                  <a:pt x="367233" y="267519"/>
                  <a:pt x="367233" y="256208"/>
                  <a:pt x="374228" y="249287"/>
                </a:cubicBezTo>
                <a:cubicBezTo>
                  <a:pt x="381223" y="242367"/>
                  <a:pt x="392534" y="242292"/>
                  <a:pt x="399455" y="249287"/>
                </a:cubicBezTo>
                <a:lnTo>
                  <a:pt x="453033" y="302865"/>
                </a:lnTo>
                <a:cubicBezTo>
                  <a:pt x="460028" y="309860"/>
                  <a:pt x="460028" y="321171"/>
                  <a:pt x="453033" y="328092"/>
                </a:cubicBezTo>
                <a:lnTo>
                  <a:pt x="399455" y="381670"/>
                </a:lnTo>
                <a:cubicBezTo>
                  <a:pt x="392460" y="388665"/>
                  <a:pt x="381149" y="388665"/>
                  <a:pt x="374228" y="381670"/>
                </a:cubicBezTo>
                <a:cubicBezTo>
                  <a:pt x="367308" y="374675"/>
                  <a:pt x="367233" y="363364"/>
                  <a:pt x="374228" y="356443"/>
                </a:cubicBezTo>
                <a:lnTo>
                  <a:pt x="397297" y="333375"/>
                </a:lnTo>
                <a:lnTo>
                  <a:pt x="95101" y="333375"/>
                </a:lnTo>
                <a:cubicBezTo>
                  <a:pt x="68833" y="333375"/>
                  <a:pt x="47476" y="312018"/>
                  <a:pt x="47476" y="285750"/>
                </a:cubicBezTo>
                <a:lnTo>
                  <a:pt x="47476" y="153144"/>
                </a:lnTo>
                <a:lnTo>
                  <a:pt x="51271" y="156939"/>
                </a:lnTo>
                <a:cubicBezTo>
                  <a:pt x="72182" y="177850"/>
                  <a:pt x="106114" y="177850"/>
                  <a:pt x="127025" y="156939"/>
                </a:cubicBezTo>
                <a:cubicBezTo>
                  <a:pt x="147265" y="136699"/>
                  <a:pt x="147935" y="104403"/>
                  <a:pt x="129108" y="83344"/>
                </a:cubicBezTo>
                <a:lnTo>
                  <a:pt x="78730" y="83344"/>
                </a:lnTo>
                <a:lnTo>
                  <a:pt x="101798" y="106412"/>
                </a:lnTo>
                <a:cubicBezTo>
                  <a:pt x="108793" y="113407"/>
                  <a:pt x="108793" y="124718"/>
                  <a:pt x="101798" y="131638"/>
                </a:cubicBezTo>
                <a:cubicBezTo>
                  <a:pt x="94804" y="138559"/>
                  <a:pt x="83493" y="138633"/>
                  <a:pt x="76572" y="131638"/>
                </a:cubicBezTo>
                <a:lnTo>
                  <a:pt x="23068" y="78135"/>
                </a:lnTo>
                <a:close/>
                <a:moveTo>
                  <a:pt x="309563" y="190500"/>
                </a:moveTo>
                <a:cubicBezTo>
                  <a:pt x="309563" y="151073"/>
                  <a:pt x="277552" y="119063"/>
                  <a:pt x="238125" y="119063"/>
                </a:cubicBezTo>
                <a:cubicBezTo>
                  <a:pt x="198698" y="119063"/>
                  <a:pt x="166688" y="151073"/>
                  <a:pt x="166688" y="190500"/>
                </a:cubicBezTo>
                <a:cubicBezTo>
                  <a:pt x="166688" y="229927"/>
                  <a:pt x="198698" y="261938"/>
                  <a:pt x="238125" y="261938"/>
                </a:cubicBezTo>
                <a:cubicBezTo>
                  <a:pt x="277552" y="261938"/>
                  <a:pt x="309563" y="229927"/>
                  <a:pt x="309563" y="190500"/>
                </a:cubicBezTo>
                <a:close/>
                <a:moveTo>
                  <a:pt x="375047" y="142503"/>
                </a:moveTo>
                <a:cubicBezTo>
                  <a:pt x="378321" y="142875"/>
                  <a:pt x="381000" y="140196"/>
                  <a:pt x="381000" y="136922"/>
                </a:cubicBezTo>
                <a:lnTo>
                  <a:pt x="381000" y="101203"/>
                </a:lnTo>
                <a:cubicBezTo>
                  <a:pt x="381000" y="97929"/>
                  <a:pt x="378321" y="95250"/>
                  <a:pt x="375047" y="95250"/>
                </a:cubicBezTo>
                <a:lnTo>
                  <a:pt x="339328" y="95250"/>
                </a:lnTo>
                <a:cubicBezTo>
                  <a:pt x="336054" y="95250"/>
                  <a:pt x="333301" y="97929"/>
                  <a:pt x="333747" y="101203"/>
                </a:cubicBezTo>
                <a:cubicBezTo>
                  <a:pt x="336426" y="122783"/>
                  <a:pt x="353541" y="139824"/>
                  <a:pt x="375047" y="142503"/>
                </a:cubicBezTo>
                <a:close/>
                <a:moveTo>
                  <a:pt x="101203" y="238497"/>
                </a:moveTo>
                <a:cubicBezTo>
                  <a:pt x="97929" y="238125"/>
                  <a:pt x="95250" y="240804"/>
                  <a:pt x="95250" y="244078"/>
                </a:cubicBezTo>
                <a:lnTo>
                  <a:pt x="95250" y="279797"/>
                </a:lnTo>
                <a:cubicBezTo>
                  <a:pt x="95250" y="283071"/>
                  <a:pt x="97929" y="285750"/>
                  <a:pt x="101203" y="285750"/>
                </a:cubicBezTo>
                <a:lnTo>
                  <a:pt x="136922" y="285750"/>
                </a:lnTo>
                <a:cubicBezTo>
                  <a:pt x="140196" y="285750"/>
                  <a:pt x="142949" y="283071"/>
                  <a:pt x="142503" y="279797"/>
                </a:cubicBezTo>
                <a:cubicBezTo>
                  <a:pt x="139824" y="258217"/>
                  <a:pt x="122709" y="241176"/>
                  <a:pt x="101203" y="238497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5" name="Text 12"/>
          <p:cNvSpPr/>
          <p:nvPr/>
        </p:nvSpPr>
        <p:spPr>
          <a:xfrm>
            <a:off x="7162800" y="2692400"/>
            <a:ext cx="165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汇率波动影响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53200" y="3276600"/>
            <a:ext cx="5168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人民币兑美元贬值虽利好出口报价，但公司美元负债增加，汇兑损失抵销部分收益。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553200" y="4191000"/>
            <a:ext cx="5080000" cy="812800"/>
          </a:xfrm>
          <a:custGeom>
            <a:avLst/>
            <a:gdLst/>
            <a:ahLst/>
            <a:cxnLst/>
            <a:rect l="l" t="t" r="r" b="b"/>
            <a:pathLst>
              <a:path w="5080000" h="812800">
                <a:moveTo>
                  <a:pt x="76200" y="0"/>
                </a:moveTo>
                <a:lnTo>
                  <a:pt x="5003800" y="0"/>
                </a:lnTo>
                <a:cubicBezTo>
                  <a:pt x="5045856" y="0"/>
                  <a:pt x="5080000" y="34144"/>
                  <a:pt x="5080000" y="76200"/>
                </a:cubicBezTo>
                <a:lnTo>
                  <a:pt x="5080000" y="736600"/>
                </a:lnTo>
                <a:cubicBezTo>
                  <a:pt x="5080000" y="778656"/>
                  <a:pt x="5045856" y="812800"/>
                  <a:pt x="5003800" y="812800"/>
                </a:cubicBezTo>
                <a:lnTo>
                  <a:pt x="76200" y="812800"/>
                </a:lnTo>
                <a:cubicBezTo>
                  <a:pt x="34144" y="812800"/>
                  <a:pt x="0" y="778656"/>
                  <a:pt x="0" y="736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661150" y="43434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应对策略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661150" y="45974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东南亚后段加工与人民币计价长单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估值与策略：穿越周期的关键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1844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估值回落凸显防御价值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8448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受盈利预测下调与大盘情绪影响，公司2025年预期市盈率降至约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7.4倍 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，低于十年均值一个标准差。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657600"/>
            <a:ext cx="5435600" cy="1016000"/>
          </a:xfrm>
          <a:custGeom>
            <a:avLst/>
            <a:gdLst/>
            <a:ahLst/>
            <a:cxnLst/>
            <a:rect l="l" t="t" r="r" b="b"/>
            <a:pathLst>
              <a:path w="5435600" h="10160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914400"/>
                </a:lnTo>
                <a:cubicBezTo>
                  <a:pt x="5435600" y="970475"/>
                  <a:pt x="5390075" y="1016000"/>
                  <a:pt x="53340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57200" y="38608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投资亮点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216400"/>
            <a:ext cx="5118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股息率维持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以上，现金流覆盖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1.2倍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，防御属性增强。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pic>
        <p:nvPicPr>
          <p:cNvPr id="11" name="Image 1" descr="https://kimi-web-img.moonshot.cn/img/hellorfimg.zcool.cn/eb6308f1bf953b6d885ef99075e51f2ff3ce57be.jpg">    </p:cNvPr>
          <p:cNvPicPr>
            <a:picLocks noChangeAspect="1"/>
          </p:cNvPicPr>
          <p:nvPr/>
        </p:nvPicPr>
        <p:blipFill>
          <a:blip r:embed="rId2"/>
          <a:srcRect l="0" r="0" t="15059" b="15059"/>
          <a:stretch/>
        </p:blipFill>
        <p:spPr>
          <a:xfrm>
            <a:off x="6400800" y="1645940"/>
            <a:ext cx="5232400" cy="2298700"/>
          </a:xfrm>
          <a:prstGeom prst="roundRect">
            <a:avLst>
              <a:gd name="adj" fmla="val 4420"/>
            </a:avLst>
          </a:prstGeom>
        </p:spPr>
      </p:pic>
      <p:sp>
        <p:nvSpPr>
          <p:cNvPr id="12" name="Shape 8"/>
          <p:cNvSpPr/>
          <p:nvPr/>
        </p:nvSpPr>
        <p:spPr>
          <a:xfrm>
            <a:off x="64008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770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7.4x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5087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2025年预期P/E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9118600" y="4246860"/>
            <a:ext cx="2514600" cy="965200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101597" y="0"/>
                </a:moveTo>
                <a:lnTo>
                  <a:pt x="2413003" y="0"/>
                </a:lnTo>
                <a:cubicBezTo>
                  <a:pt x="2469113" y="0"/>
                  <a:pt x="2514600" y="45487"/>
                  <a:pt x="2514600" y="101597"/>
                </a:cubicBezTo>
                <a:lnTo>
                  <a:pt x="2514600" y="863603"/>
                </a:lnTo>
                <a:cubicBezTo>
                  <a:pt x="2514600" y="919713"/>
                  <a:pt x="2469113" y="965200"/>
                  <a:pt x="24130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9194800" y="4399260"/>
            <a:ext cx="2362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36%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9226550" y="4805660"/>
            <a:ext cx="2298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花旗目标价上行空间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6757" r="44799" t="0" b="0"/>
          <a:stretch/>
        </p:blipFill>
        <p:spPr>
          <a:xfrm>
            <a:off x="3909060" y="941705"/>
            <a:ext cx="6842760" cy="49377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941705" y="941070"/>
            <a:ext cx="1073785" cy="80010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6" name="Text 1"/>
          <p:cNvSpPr/>
          <p:nvPr/>
        </p:nvSpPr>
        <p:spPr>
          <a:xfrm>
            <a:off x="941705" y="941070"/>
            <a:ext cx="1073785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 rot="5400000">
            <a:off x="-511175" y="3427730"/>
            <a:ext cx="3877310" cy="730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8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12" r="412" t="0" b="0"/>
          <a:stretch/>
        </p:blipFill>
        <p:spPr>
          <a:xfrm flipH="1">
            <a:off x="2954655" y="1238885"/>
            <a:ext cx="1530350" cy="154305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11-20:14:39-d3l4kbos8jdo4os5emig.jpg">    </p:cNvPr>
          <p:cNvPicPr>
            <a:picLocks noChangeAspect="1"/>
          </p:cNvPicPr>
          <p:nvPr/>
        </p:nvPicPr>
        <p:blipFill>
          <a:blip r:embed="rId6"/>
          <a:srcRect l="0" r="0" t="491" b="491"/>
          <a:stretch/>
        </p:blipFill>
        <p:spPr>
          <a:xfrm>
            <a:off x="9976485" y="931545"/>
            <a:ext cx="775335" cy="494792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7"/>
          <a:srcRect l="48434" r="-22647" t="-16661" b="-9030"/>
          <a:stretch/>
        </p:blipFill>
        <p:spPr>
          <a:xfrm flipH="1">
            <a:off x="10842625" y="4171315"/>
            <a:ext cx="1349375" cy="2283460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4835525" y="1219835"/>
            <a:ext cx="806450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5642610" y="1334770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业绩总览：高增背后藏隐忧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4835525" y="2028825"/>
            <a:ext cx="806450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5642610" y="2146300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盈利质量：毛利率成胜负手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4835525" y="2781935"/>
            <a:ext cx="806450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5642610" y="2891155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需求结构：AI与家电双轮驱动</a:t>
            </a:r>
            <a:endParaRPr lang="en-US" sz="1600" dirty="0"/>
          </a:p>
        </p:txBody>
      </p:sp>
      <p:sp>
        <p:nvSpPr>
          <p:cNvPr id="17" name="Text 9"/>
          <p:cNvSpPr/>
          <p:nvPr/>
        </p:nvSpPr>
        <p:spPr>
          <a:xfrm>
            <a:off x="4835525" y="3562985"/>
            <a:ext cx="806450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8" name="Text 10"/>
          <p:cNvSpPr/>
          <p:nvPr/>
        </p:nvSpPr>
        <p:spPr>
          <a:xfrm>
            <a:off x="5642610" y="3663950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供给与产能：逆势扩张抢份额</a:t>
            </a:r>
            <a:endParaRPr lang="en-US" sz="1600" dirty="0"/>
          </a:p>
        </p:txBody>
      </p:sp>
      <p:sp>
        <p:nvSpPr>
          <p:cNvPr id="19" name="Text 11"/>
          <p:cNvSpPr/>
          <p:nvPr/>
        </p:nvSpPr>
        <p:spPr>
          <a:xfrm>
            <a:off x="4835525" y="4344035"/>
            <a:ext cx="832485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5642610" y="4443095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风险与展望：铜价与需求赛跑</a:t>
            </a:r>
            <a:endParaRPr lang="en-US" sz="1600" dirty="0"/>
          </a:p>
        </p:txBody>
      </p:sp>
      <p:sp>
        <p:nvSpPr>
          <p:cNvPr id="21" name="Text 13"/>
          <p:cNvSpPr/>
          <p:nvPr/>
        </p:nvSpPr>
        <p:spPr>
          <a:xfrm>
            <a:off x="4835525" y="5097145"/>
            <a:ext cx="806450" cy="546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2" name="Text 14"/>
          <p:cNvSpPr/>
          <p:nvPr/>
        </p:nvSpPr>
        <p:spPr>
          <a:xfrm>
            <a:off x="5642610" y="5210810"/>
            <a:ext cx="626808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估值与策略：穿越周期的关键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8750" y="17780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投资逻辑与关键催化剂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54000" y="2540000"/>
            <a:ext cx="5689600" cy="2540000"/>
          </a:xfrm>
          <a:custGeom>
            <a:avLst/>
            <a:gdLst/>
            <a:ahLst/>
            <a:cxnLst/>
            <a:rect l="l" t="t" r="r" b="b"/>
            <a:pathLst>
              <a:path w="5689600" h="25400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2438400"/>
                </a:lnTo>
                <a:cubicBezTo>
                  <a:pt x="5689600" y="2494475"/>
                  <a:pt x="5644075" y="2540000"/>
                  <a:pt x="5588000" y="2540000"/>
                </a:cubicBezTo>
                <a:lnTo>
                  <a:pt x="101600" y="2540000"/>
                </a:lnTo>
                <a:cubicBezTo>
                  <a:pt x="45525" y="2540000"/>
                  <a:pt x="0" y="2494475"/>
                  <a:pt x="0" y="243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95300" y="2844800"/>
            <a:ext cx="520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短期逻辑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7162" y="34544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52698" y="-19050"/>
                </a:moveTo>
                <a:cubicBezTo>
                  <a:pt x="171097" y="-19050"/>
                  <a:pt x="186035" y="-4112"/>
                  <a:pt x="186035" y="14288"/>
                </a:cubicBezTo>
                <a:cubicBezTo>
                  <a:pt x="186035" y="32687"/>
                  <a:pt x="171097" y="47625"/>
                  <a:pt x="152698" y="47625"/>
                </a:cubicBezTo>
                <a:cubicBezTo>
                  <a:pt x="134298" y="47625"/>
                  <a:pt x="119360" y="32687"/>
                  <a:pt x="119360" y="14288"/>
                </a:cubicBezTo>
                <a:cubicBezTo>
                  <a:pt x="119360" y="-4112"/>
                  <a:pt x="134298" y="-19050"/>
                  <a:pt x="152698" y="-19050"/>
                </a:cubicBezTo>
                <a:close/>
                <a:moveTo>
                  <a:pt x="73581" y="104775"/>
                </a:moveTo>
                <a:cubicBezTo>
                  <a:pt x="71616" y="104775"/>
                  <a:pt x="69890" y="105966"/>
                  <a:pt x="69175" y="107752"/>
                </a:cubicBezTo>
                <a:lnTo>
                  <a:pt x="56078" y="140434"/>
                </a:lnTo>
                <a:cubicBezTo>
                  <a:pt x="52149" y="150197"/>
                  <a:pt x="41077" y="154960"/>
                  <a:pt x="31313" y="151031"/>
                </a:cubicBezTo>
                <a:cubicBezTo>
                  <a:pt x="21550" y="147102"/>
                  <a:pt x="16788" y="136029"/>
                  <a:pt x="20717" y="126266"/>
                </a:cubicBezTo>
                <a:lnTo>
                  <a:pt x="33754" y="93583"/>
                </a:lnTo>
                <a:cubicBezTo>
                  <a:pt x="40303" y="77331"/>
                  <a:pt x="56019" y="66675"/>
                  <a:pt x="73581" y="66675"/>
                </a:cubicBezTo>
                <a:lnTo>
                  <a:pt x="131505" y="66675"/>
                </a:lnTo>
                <a:cubicBezTo>
                  <a:pt x="148471" y="66675"/>
                  <a:pt x="164128" y="75664"/>
                  <a:pt x="172641" y="90309"/>
                </a:cubicBezTo>
                <a:lnTo>
                  <a:pt x="192167" y="123825"/>
                </a:lnTo>
                <a:lnTo>
                  <a:pt x="228838" y="123825"/>
                </a:lnTo>
                <a:cubicBezTo>
                  <a:pt x="239375" y="123825"/>
                  <a:pt x="247888" y="132338"/>
                  <a:pt x="247888" y="142875"/>
                </a:cubicBezTo>
                <a:cubicBezTo>
                  <a:pt x="247888" y="153412"/>
                  <a:pt x="239375" y="161925"/>
                  <a:pt x="228838" y="161925"/>
                </a:cubicBezTo>
                <a:lnTo>
                  <a:pt x="192167" y="161925"/>
                </a:lnTo>
                <a:cubicBezTo>
                  <a:pt x="178594" y="161925"/>
                  <a:pt x="166092" y="154722"/>
                  <a:pt x="159246" y="142994"/>
                </a:cubicBezTo>
                <a:lnTo>
                  <a:pt x="153293" y="132814"/>
                </a:lnTo>
                <a:lnTo>
                  <a:pt x="140970" y="174724"/>
                </a:lnTo>
                <a:lnTo>
                  <a:pt x="185857" y="188178"/>
                </a:lnTo>
                <a:cubicBezTo>
                  <a:pt x="202347" y="193119"/>
                  <a:pt x="210741" y="211395"/>
                  <a:pt x="203775" y="227171"/>
                </a:cubicBezTo>
                <a:lnTo>
                  <a:pt x="170081" y="303014"/>
                </a:lnTo>
                <a:cubicBezTo>
                  <a:pt x="165795" y="312658"/>
                  <a:pt x="154543" y="316944"/>
                  <a:pt x="144959" y="312658"/>
                </a:cubicBezTo>
                <a:cubicBezTo>
                  <a:pt x="135374" y="308372"/>
                  <a:pt x="131028" y="297120"/>
                  <a:pt x="135315" y="287536"/>
                </a:cubicBezTo>
                <a:lnTo>
                  <a:pt x="164604" y="221575"/>
                </a:lnTo>
                <a:lnTo>
                  <a:pt x="107513" y="204430"/>
                </a:lnTo>
                <a:cubicBezTo>
                  <a:pt x="88047" y="198596"/>
                  <a:pt x="76557" y="178415"/>
                  <a:pt x="81498" y="158710"/>
                </a:cubicBezTo>
                <a:lnTo>
                  <a:pt x="95012" y="104775"/>
                </a:lnTo>
                <a:lnTo>
                  <a:pt x="73640" y="104775"/>
                </a:lnTo>
                <a:close/>
                <a:moveTo>
                  <a:pt x="68818" y="212527"/>
                </a:moveTo>
                <a:cubicBezTo>
                  <a:pt x="76736" y="221397"/>
                  <a:pt x="87094" y="228183"/>
                  <a:pt x="99298" y="231815"/>
                </a:cubicBezTo>
                <a:lnTo>
                  <a:pt x="102096" y="232648"/>
                </a:lnTo>
                <a:lnTo>
                  <a:pt x="97988" y="244138"/>
                </a:lnTo>
                <a:cubicBezTo>
                  <a:pt x="94536" y="253841"/>
                  <a:pt x="88463" y="262473"/>
                  <a:pt x="80546" y="269022"/>
                </a:cubicBezTo>
                <a:lnTo>
                  <a:pt x="31492" y="309443"/>
                </a:lnTo>
                <a:cubicBezTo>
                  <a:pt x="23396" y="316111"/>
                  <a:pt x="11370" y="314980"/>
                  <a:pt x="4703" y="306884"/>
                </a:cubicBezTo>
                <a:cubicBezTo>
                  <a:pt x="-1965" y="298787"/>
                  <a:pt x="-833" y="286762"/>
                  <a:pt x="7263" y="280095"/>
                </a:cubicBezTo>
                <a:lnTo>
                  <a:pt x="56317" y="239673"/>
                </a:lnTo>
                <a:cubicBezTo>
                  <a:pt x="58995" y="237470"/>
                  <a:pt x="60960" y="234613"/>
                  <a:pt x="62151" y="231398"/>
                </a:cubicBezTo>
                <a:lnTo>
                  <a:pt x="68818" y="212527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9" name="Text 6"/>
          <p:cNvSpPr/>
          <p:nvPr/>
        </p:nvSpPr>
        <p:spPr>
          <a:xfrm>
            <a:off x="1063923" y="3352800"/>
            <a:ext cx="4660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铜价与需求赛跑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，关注国内经济刺激与AI服务器资本开支。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58800" y="3962400"/>
            <a:ext cx="5080000" cy="812800"/>
          </a:xfrm>
          <a:custGeom>
            <a:avLst/>
            <a:gdLst/>
            <a:ahLst/>
            <a:cxnLst/>
            <a:rect l="l" t="t" r="r" b="b"/>
            <a:pathLst>
              <a:path w="5080000" h="812800">
                <a:moveTo>
                  <a:pt x="76200" y="0"/>
                </a:moveTo>
                <a:lnTo>
                  <a:pt x="5003800" y="0"/>
                </a:lnTo>
                <a:cubicBezTo>
                  <a:pt x="5045856" y="0"/>
                  <a:pt x="5080000" y="34144"/>
                  <a:pt x="5080000" y="76200"/>
                </a:cubicBezTo>
                <a:lnTo>
                  <a:pt x="5080000" y="736600"/>
                </a:lnTo>
                <a:cubicBezTo>
                  <a:pt x="5080000" y="778656"/>
                  <a:pt x="5045856" y="812800"/>
                  <a:pt x="5003800" y="812800"/>
                </a:cubicBezTo>
                <a:lnTo>
                  <a:pt x="76200" y="812800"/>
                </a:lnTo>
                <a:cubicBezTo>
                  <a:pt x="34144" y="812800"/>
                  <a:pt x="0" y="778656"/>
                  <a:pt x="0" y="736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66750" y="41148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核心指标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66750" y="43688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铜价走势、月度出货均价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48400" y="2540000"/>
            <a:ext cx="5689600" cy="2540000"/>
          </a:xfrm>
          <a:custGeom>
            <a:avLst/>
            <a:gdLst/>
            <a:ahLst/>
            <a:cxnLst/>
            <a:rect l="l" t="t" r="r" b="b"/>
            <a:pathLst>
              <a:path w="5689600" h="25400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2438400"/>
                </a:lnTo>
                <a:cubicBezTo>
                  <a:pt x="5689600" y="2494475"/>
                  <a:pt x="5644075" y="2540000"/>
                  <a:pt x="5588000" y="2540000"/>
                </a:cubicBezTo>
                <a:lnTo>
                  <a:pt x="101600" y="2540000"/>
                </a:lnTo>
                <a:cubicBezTo>
                  <a:pt x="45525" y="2540000"/>
                  <a:pt x="0" y="2494475"/>
                  <a:pt x="0" y="243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89700" y="2844800"/>
            <a:ext cx="520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中长期逻辑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604000" y="3403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6" name="Text 13"/>
          <p:cNvSpPr/>
          <p:nvPr/>
        </p:nvSpPr>
        <p:spPr>
          <a:xfrm>
            <a:off x="7061200" y="3429000"/>
            <a:ext cx="3289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高端产能爬坡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垂直整合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成本优势。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553200" y="3962400"/>
            <a:ext cx="5080000" cy="812800"/>
          </a:xfrm>
          <a:custGeom>
            <a:avLst/>
            <a:gdLst/>
            <a:ahLst/>
            <a:cxnLst/>
            <a:rect l="l" t="t" r="r" b="b"/>
            <a:pathLst>
              <a:path w="5080000" h="812800">
                <a:moveTo>
                  <a:pt x="76200" y="0"/>
                </a:moveTo>
                <a:lnTo>
                  <a:pt x="5003800" y="0"/>
                </a:lnTo>
                <a:cubicBezTo>
                  <a:pt x="5045856" y="0"/>
                  <a:pt x="5080000" y="34144"/>
                  <a:pt x="5080000" y="76200"/>
                </a:cubicBezTo>
                <a:lnTo>
                  <a:pt x="5080000" y="736600"/>
                </a:lnTo>
                <a:cubicBezTo>
                  <a:pt x="5080000" y="778656"/>
                  <a:pt x="5045856" y="812800"/>
                  <a:pt x="5003800" y="812800"/>
                </a:cubicBezTo>
                <a:lnTo>
                  <a:pt x="76200" y="812800"/>
                </a:lnTo>
                <a:cubicBezTo>
                  <a:pt x="34144" y="812800"/>
                  <a:pt x="0" y="778656"/>
                  <a:pt x="0" y="736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661150" y="41148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核心指标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661150" y="4368800"/>
            <a:ext cx="4864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开平高端板订单、毛利率能否稳于20%以上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9100" y="2237740"/>
            <a:ext cx="7735570" cy="2007870"/>
          </a:xfrm>
          <a:prstGeom prst="rect">
            <a:avLst/>
          </a:prstGeom>
          <a:gradFill rotWithShape="1" flip="none">
            <a:gsLst>
              <a:gs pos="0">
                <a:srgbClr val="FFFFFF">
                  <a:alpha val="46000"/>
                </a:srgbClr>
              </a:gs>
              <a:gs pos="30000">
                <a:srgbClr val="F9FBFD">
                  <a:alpha val="69000"/>
                </a:srgbClr>
              </a:gs>
              <a:gs pos="8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419100" y="2237740"/>
            <a:ext cx="7735570" cy="20078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0" name="Image 0" descr="https://kimi-img.moonshot.cn/pub/slides/slides_tmpl/image/25-10-11-20:14:51-d3l4keos8jdo4os5emv0.png">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rot="16200000">
            <a:off x="10665460" y="330200"/>
            <a:ext cx="262890" cy="1170305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626745" y="5819775"/>
            <a:ext cx="4345305" cy="33147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26745" y="5819775"/>
            <a:ext cx="4345305" cy="3314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汇报人：Kimi AI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211695" y="5819775"/>
            <a:ext cx="4448810" cy="3663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汇报日期：2025/01/01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2339262" y="5982681"/>
            <a:ext cx="694182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5" name="Shape 12"/>
          <p:cNvSpPr/>
          <p:nvPr/>
        </p:nvSpPr>
        <p:spPr>
          <a:xfrm>
            <a:off x="626745" y="3177540"/>
            <a:ext cx="11033760" cy="89344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626745" y="3177540"/>
            <a:ext cx="11033760" cy="8934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>
              <a:lnSpc>
                <a:spcPct val="130000"/>
              </a:lnSpc>
            </a:pPr>
            <a:r>
              <a:rPr lang="en-US" sz="54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感谢您的观看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6745" y="2440305"/>
            <a:ext cx="9281795" cy="70929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26745" y="2440305"/>
            <a:ext cx="9281795" cy="70929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 FOR READING！</a:t>
            </a:r>
            <a:endParaRPr lang="en-US" sz="1600" dirty="0"/>
          </a:p>
        </p:txBody>
      </p:sp>
      <p:pic>
        <p:nvPicPr>
          <p:cNvPr id="19" name="Image 1" descr="https://kimi-img.moonshot.cn/pub/slides/slides_tmpl/image/25-10-11-20:14:39-d3l4kbos8jdo4os5emk0.png">    </p:cNvPr>
          <p:cNvPicPr>
            <a:picLocks noChangeAspect="1"/>
          </p:cNvPicPr>
          <p:nvPr/>
        </p:nvPicPr>
        <p:blipFill>
          <a:blip r:embed="rId3"/>
          <a:srcRect l="22" r="22" t="0" b="0"/>
          <a:stretch/>
        </p:blipFill>
        <p:spPr>
          <a:xfrm>
            <a:off x="6485255" y="1143635"/>
            <a:ext cx="4897120" cy="4398645"/>
          </a:xfrm>
          <a:prstGeom prst="rect">
            <a:avLst/>
          </a:prstGeom>
        </p:spPr>
      </p:pic>
      <p:pic>
        <p:nvPicPr>
          <p:cNvPr id="20" name="Image 2" descr="https://kimi-img.moonshot.cn/pub/slides/slides_tmpl/image/25-10-11-20:14:52-d3l4kf0s8jdo4os5en00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281035" y="1273810"/>
            <a:ext cx="3001645" cy="3001645"/>
          </a:xfrm>
          <a:prstGeom prst="rect">
            <a:avLst/>
          </a:prstGeom>
        </p:spPr>
      </p:pic>
      <p:sp>
        <p:nvSpPr>
          <p:cNvPr id="21" name="Shape 16"/>
          <p:cNvSpPr/>
          <p:nvPr/>
        </p:nvSpPr>
        <p:spPr>
          <a:xfrm>
            <a:off x="7009765" y="3731260"/>
            <a:ext cx="1975485" cy="1325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2" name="Text 17"/>
          <p:cNvSpPr/>
          <p:nvPr/>
        </p:nvSpPr>
        <p:spPr>
          <a:xfrm>
            <a:off x="7009765" y="3731260"/>
            <a:ext cx="1975485" cy="1325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业绩总览：高增背后藏隐忧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4732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业绩总览：高增背后藏隐忧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1930400"/>
            <a:ext cx="1179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营收净利双升但低于预期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2590800"/>
            <a:ext cx="3797300" cy="2794000"/>
          </a:xfrm>
          <a:custGeom>
            <a:avLst/>
            <a:gdLst/>
            <a:ahLst/>
            <a:cxnLst/>
            <a:rect l="l" t="t" r="r" b="b"/>
            <a:pathLst>
              <a:path w="3797300" h="2794000">
                <a:moveTo>
                  <a:pt x="101590" y="0"/>
                </a:moveTo>
                <a:lnTo>
                  <a:pt x="3695710" y="0"/>
                </a:lnTo>
                <a:cubicBezTo>
                  <a:pt x="3751817" y="0"/>
                  <a:pt x="3797300" y="45483"/>
                  <a:pt x="3797300" y="101590"/>
                </a:cubicBezTo>
                <a:lnTo>
                  <a:pt x="3797300" y="2692410"/>
                </a:lnTo>
                <a:cubicBezTo>
                  <a:pt x="3797300" y="2748517"/>
                  <a:pt x="3751817" y="2794000"/>
                  <a:pt x="3695710" y="2794000"/>
                </a:cubicBezTo>
                <a:lnTo>
                  <a:pt x="101590" y="2794000"/>
                </a:lnTo>
                <a:cubicBezTo>
                  <a:pt x="45483" y="2794000"/>
                  <a:pt x="0" y="2748517"/>
                  <a:pt x="0" y="2692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508000" y="3175000"/>
            <a:ext cx="341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核心数据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08000" y="3632200"/>
            <a:ext cx="3378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2024全年净利13.26亿港元，同比增46%，却较花旗原预测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16.48亿港元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低约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08000" y="4292600"/>
            <a:ext cx="3378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2025上半年营收95.88亿港元、净利9.33亿港元，分别同比增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11%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28%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361061" y="2590800"/>
            <a:ext cx="7581900" cy="1422400"/>
          </a:xfrm>
          <a:custGeom>
            <a:avLst/>
            <a:gdLst/>
            <a:ahLst/>
            <a:cxnLst/>
            <a:rect l="l" t="t" r="r" b="b"/>
            <a:pathLst>
              <a:path w="7581900" h="1422400">
                <a:moveTo>
                  <a:pt x="101602" y="0"/>
                </a:moveTo>
                <a:lnTo>
                  <a:pt x="7480298" y="0"/>
                </a:lnTo>
                <a:cubicBezTo>
                  <a:pt x="7536411" y="0"/>
                  <a:pt x="7581900" y="45489"/>
                  <a:pt x="7581900" y="101602"/>
                </a:cubicBezTo>
                <a:lnTo>
                  <a:pt x="7581900" y="1320798"/>
                </a:lnTo>
                <a:cubicBezTo>
                  <a:pt x="7581900" y="1376911"/>
                  <a:pt x="7536411" y="1422400"/>
                  <a:pt x="7480298" y="1422400"/>
                </a:cubicBezTo>
                <a:lnTo>
                  <a:pt x="101602" y="1422400"/>
                </a:lnTo>
                <a:cubicBezTo>
                  <a:pt x="45489" y="1422400"/>
                  <a:pt x="0" y="1376911"/>
                  <a:pt x="0" y="13207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4596011" y="2844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05038" y="142875"/>
                </a:moveTo>
                <a:lnTo>
                  <a:pt x="200263" y="142875"/>
                </a:lnTo>
                <a:cubicBezTo>
                  <a:pt x="189726" y="142875"/>
                  <a:pt x="181213" y="134362"/>
                  <a:pt x="181213" y="123825"/>
                </a:cubicBezTo>
                <a:lnTo>
                  <a:pt x="181213" y="19050"/>
                </a:lnTo>
                <a:cubicBezTo>
                  <a:pt x="181213" y="8513"/>
                  <a:pt x="189786" y="-119"/>
                  <a:pt x="200204" y="1250"/>
                </a:cubicBezTo>
                <a:cubicBezTo>
                  <a:pt x="263902" y="9704"/>
                  <a:pt x="314385" y="60186"/>
                  <a:pt x="322838" y="123885"/>
                </a:cubicBezTo>
                <a:cubicBezTo>
                  <a:pt x="324207" y="134303"/>
                  <a:pt x="315575" y="142875"/>
                  <a:pt x="305038" y="142875"/>
                </a:cubicBezTo>
                <a:close/>
                <a:moveTo>
                  <a:pt x="132517" y="22146"/>
                </a:moveTo>
                <a:cubicBezTo>
                  <a:pt x="143292" y="19883"/>
                  <a:pt x="152638" y="28694"/>
                  <a:pt x="152638" y="39707"/>
                </a:cubicBezTo>
                <a:lnTo>
                  <a:pt x="152638" y="157163"/>
                </a:lnTo>
                <a:cubicBezTo>
                  <a:pt x="152638" y="160496"/>
                  <a:pt x="153829" y="163711"/>
                  <a:pt x="155912" y="166271"/>
                </a:cubicBezTo>
                <a:lnTo>
                  <a:pt x="234553" y="261164"/>
                </a:lnTo>
                <a:cubicBezTo>
                  <a:pt x="241518" y="269558"/>
                  <a:pt x="240030" y="282238"/>
                  <a:pt x="230445" y="287417"/>
                </a:cubicBezTo>
                <a:cubicBezTo>
                  <a:pt x="210145" y="298490"/>
                  <a:pt x="186869" y="304800"/>
                  <a:pt x="162163" y="304800"/>
                </a:cubicBezTo>
                <a:cubicBezTo>
                  <a:pt x="83284" y="304800"/>
                  <a:pt x="19288" y="240804"/>
                  <a:pt x="19288" y="161925"/>
                </a:cubicBezTo>
                <a:cubicBezTo>
                  <a:pt x="19288" y="93166"/>
                  <a:pt x="67806" y="35778"/>
                  <a:pt x="132517" y="22146"/>
                </a:cubicBezTo>
                <a:close/>
                <a:moveTo>
                  <a:pt x="284440" y="171450"/>
                </a:moveTo>
                <a:lnTo>
                  <a:pt x="322540" y="171450"/>
                </a:lnTo>
                <a:cubicBezTo>
                  <a:pt x="333554" y="171450"/>
                  <a:pt x="342364" y="180796"/>
                  <a:pt x="340102" y="191572"/>
                </a:cubicBezTo>
                <a:cubicBezTo>
                  <a:pt x="334030" y="220385"/>
                  <a:pt x="319266" y="245983"/>
                  <a:pt x="298668" y="265509"/>
                </a:cubicBezTo>
                <a:cubicBezTo>
                  <a:pt x="291346" y="272475"/>
                  <a:pt x="279856" y="270986"/>
                  <a:pt x="273427" y="263188"/>
                </a:cubicBezTo>
                <a:lnTo>
                  <a:pt x="223183" y="202644"/>
                </a:lnTo>
                <a:cubicBezTo>
                  <a:pt x="212884" y="190202"/>
                  <a:pt x="221754" y="171450"/>
                  <a:pt x="237827" y="171450"/>
                </a:cubicBezTo>
                <a:lnTo>
                  <a:pt x="284381" y="171450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3" name="Text 10"/>
          <p:cNvSpPr/>
          <p:nvPr/>
        </p:nvSpPr>
        <p:spPr>
          <a:xfrm>
            <a:off x="5072261" y="2819400"/>
            <a:ext cx="1028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增速放缓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564261" y="3302000"/>
            <a:ext cx="726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高基数压力显现，投资者需把关注点从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highlight>
                  <a:srgbClr val="00CCFF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同比高增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转向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highlight>
                  <a:srgbClr val="00CCFF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环比动能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highlight>
                  <a:srgbClr val="00CCFF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价格弹性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，以判断本轮景气长度。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4361061" y="4216400"/>
            <a:ext cx="7581900" cy="1168400"/>
          </a:xfrm>
          <a:custGeom>
            <a:avLst/>
            <a:gdLst/>
            <a:ahLst/>
            <a:cxnLst/>
            <a:rect l="l" t="t" r="r" b="b"/>
            <a:pathLst>
              <a:path w="7581900" h="1168400">
                <a:moveTo>
                  <a:pt x="101604" y="0"/>
                </a:moveTo>
                <a:lnTo>
                  <a:pt x="7480296" y="0"/>
                </a:lnTo>
                <a:cubicBezTo>
                  <a:pt x="7536410" y="0"/>
                  <a:pt x="7581900" y="45490"/>
                  <a:pt x="7581900" y="101604"/>
                </a:cubicBezTo>
                <a:lnTo>
                  <a:pt x="7581900" y="1066796"/>
                </a:lnTo>
                <a:cubicBezTo>
                  <a:pt x="7581900" y="1122910"/>
                  <a:pt x="7536410" y="1168400"/>
                  <a:pt x="74802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4615061" y="4470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61151" y="0"/>
                  <a:pt x="169188" y="4822"/>
                  <a:pt x="173355" y="12502"/>
                </a:cubicBezTo>
                <a:lnTo>
                  <a:pt x="301943" y="250627"/>
                </a:lnTo>
                <a:cubicBezTo>
                  <a:pt x="305931" y="258008"/>
                  <a:pt x="305753" y="266938"/>
                  <a:pt x="301466" y="274141"/>
                </a:cubicBezTo>
                <a:cubicBezTo>
                  <a:pt x="297180" y="281345"/>
                  <a:pt x="289381" y="285750"/>
                  <a:pt x="280987" y="285750"/>
                </a:cubicBezTo>
                <a:lnTo>
                  <a:pt x="23813" y="285750"/>
                </a:lnTo>
                <a:cubicBezTo>
                  <a:pt x="15419" y="285750"/>
                  <a:pt x="7680" y="281345"/>
                  <a:pt x="3334" y="274141"/>
                </a:cubicBezTo>
                <a:cubicBezTo>
                  <a:pt x="-1012" y="266938"/>
                  <a:pt x="-1131" y="258008"/>
                  <a:pt x="2858" y="250627"/>
                </a:cubicBezTo>
                <a:lnTo>
                  <a:pt x="131445" y="12502"/>
                </a:lnTo>
                <a:cubicBezTo>
                  <a:pt x="135612" y="4822"/>
                  <a:pt x="143649" y="0"/>
                  <a:pt x="152400" y="0"/>
                </a:cubicBezTo>
                <a:close/>
                <a:moveTo>
                  <a:pt x="152400" y="100013"/>
                </a:moveTo>
                <a:cubicBezTo>
                  <a:pt x="144482" y="100013"/>
                  <a:pt x="138113" y="106382"/>
                  <a:pt x="138113" y="114300"/>
                </a:cubicBezTo>
                <a:lnTo>
                  <a:pt x="138113" y="180975"/>
                </a:lnTo>
                <a:cubicBezTo>
                  <a:pt x="138113" y="188893"/>
                  <a:pt x="144482" y="195263"/>
                  <a:pt x="152400" y="195263"/>
                </a:cubicBezTo>
                <a:cubicBezTo>
                  <a:pt x="160318" y="195263"/>
                  <a:pt x="166688" y="188893"/>
                  <a:pt x="166688" y="180975"/>
                </a:cubicBezTo>
                <a:lnTo>
                  <a:pt x="166688" y="114300"/>
                </a:lnTo>
                <a:cubicBezTo>
                  <a:pt x="166688" y="106382"/>
                  <a:pt x="160318" y="100013"/>
                  <a:pt x="152400" y="100013"/>
                </a:cubicBezTo>
                <a:close/>
                <a:moveTo>
                  <a:pt x="168295" y="228600"/>
                </a:moveTo>
                <a:cubicBezTo>
                  <a:pt x="168656" y="222700"/>
                  <a:pt x="165714" y="217087"/>
                  <a:pt x="160656" y="214027"/>
                </a:cubicBezTo>
                <a:cubicBezTo>
                  <a:pt x="155599" y="210968"/>
                  <a:pt x="149261" y="210968"/>
                  <a:pt x="144203" y="214027"/>
                </a:cubicBezTo>
                <a:cubicBezTo>
                  <a:pt x="139145" y="217087"/>
                  <a:pt x="136203" y="222700"/>
                  <a:pt x="136565" y="228600"/>
                </a:cubicBezTo>
                <a:cubicBezTo>
                  <a:pt x="136203" y="234500"/>
                  <a:pt x="139145" y="240113"/>
                  <a:pt x="144203" y="243173"/>
                </a:cubicBezTo>
                <a:cubicBezTo>
                  <a:pt x="149261" y="246232"/>
                  <a:pt x="155599" y="246232"/>
                  <a:pt x="160656" y="243173"/>
                </a:cubicBezTo>
                <a:cubicBezTo>
                  <a:pt x="165714" y="240113"/>
                  <a:pt x="168656" y="234500"/>
                  <a:pt x="168295" y="228600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7" name="Text 14"/>
          <p:cNvSpPr/>
          <p:nvPr/>
        </p:nvSpPr>
        <p:spPr>
          <a:xfrm>
            <a:off x="5072261" y="4445000"/>
            <a:ext cx="1028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缺口主因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4564261" y="4927600"/>
            <a:ext cx="7264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下半年均价下滑拖累毛利率，管理层在盈利预告中已提示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铜价波动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需求复苏节奏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8750" y="13970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季度环比动能逐季减弱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03200" y="1955800"/>
            <a:ext cx="1178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涨价持续性面临考验，季度业绩波动将被放大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206500" y="2667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1457325" y="2946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314325"/>
                </a:moveTo>
                <a:cubicBezTo>
                  <a:pt x="327094" y="314325"/>
                  <a:pt x="314325" y="327094"/>
                  <a:pt x="314325" y="342900"/>
                </a:cubicBezTo>
                <a:cubicBezTo>
                  <a:pt x="314325" y="358706"/>
                  <a:pt x="327094" y="371475"/>
                  <a:pt x="342900" y="371475"/>
                </a:cubicBezTo>
                <a:lnTo>
                  <a:pt x="485775" y="371475"/>
                </a:lnTo>
                <a:cubicBezTo>
                  <a:pt x="501581" y="371475"/>
                  <a:pt x="514350" y="358706"/>
                  <a:pt x="514350" y="342900"/>
                </a:cubicBezTo>
                <a:lnTo>
                  <a:pt x="514350" y="200025"/>
                </a:lnTo>
                <a:cubicBezTo>
                  <a:pt x="514350" y="184219"/>
                  <a:pt x="501581" y="171450"/>
                  <a:pt x="485775" y="171450"/>
                </a:cubicBezTo>
                <a:cubicBezTo>
                  <a:pt x="469969" y="171450"/>
                  <a:pt x="457200" y="184219"/>
                  <a:pt x="457200" y="200025"/>
                </a:cubicBezTo>
                <a:lnTo>
                  <a:pt x="457200" y="273874"/>
                </a:lnTo>
                <a:lnTo>
                  <a:pt x="305931" y="122605"/>
                </a:lnTo>
                <a:cubicBezTo>
                  <a:pt x="294769" y="111442"/>
                  <a:pt x="276642" y="111442"/>
                  <a:pt x="265480" y="122605"/>
                </a:cubicBezTo>
                <a:lnTo>
                  <a:pt x="171450" y="216724"/>
                </a:lnTo>
                <a:lnTo>
                  <a:pt x="48756" y="94119"/>
                </a:lnTo>
                <a:cubicBezTo>
                  <a:pt x="37594" y="82957"/>
                  <a:pt x="19467" y="82957"/>
                  <a:pt x="8305" y="94119"/>
                </a:cubicBezTo>
                <a:cubicBezTo>
                  <a:pt x="-2857" y="105281"/>
                  <a:pt x="-2857" y="123408"/>
                  <a:pt x="8305" y="134570"/>
                </a:cubicBezTo>
                <a:lnTo>
                  <a:pt x="151180" y="277445"/>
                </a:lnTo>
                <a:cubicBezTo>
                  <a:pt x="162342" y="288608"/>
                  <a:pt x="180469" y="288608"/>
                  <a:pt x="191631" y="277445"/>
                </a:cubicBezTo>
                <a:lnTo>
                  <a:pt x="285750" y="183326"/>
                </a:lnTo>
                <a:lnTo>
                  <a:pt x="416749" y="314325"/>
                </a:lnTo>
                <a:lnTo>
                  <a:pt x="342900" y="314325"/>
                </a:lnTo>
                <a:close/>
              </a:path>
            </a:pathLst>
          </a:custGeom>
          <a:solidFill>
            <a:srgbClr val="2D6898"/>
          </a:solidFill>
          <a:ln/>
        </p:spPr>
      </p:sp>
      <p:sp>
        <p:nvSpPr>
          <p:cNvPr id="9" name="Text 6"/>
          <p:cNvSpPr/>
          <p:nvPr/>
        </p:nvSpPr>
        <p:spPr>
          <a:xfrm>
            <a:off x="1099939" y="3784600"/>
            <a:ext cx="123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2024下半年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958850" y="4140200"/>
            <a:ext cx="1511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单季营收环比转负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3276600" y="3505200"/>
            <a:ext cx="1257300" cy="50800"/>
          </a:xfrm>
          <a:custGeom>
            <a:avLst/>
            <a:gdLst/>
            <a:ahLst/>
            <a:cxnLst/>
            <a:rect l="l" t="t" r="r" b="b"/>
            <a:pathLst>
              <a:path w="1257300" h="50800">
                <a:moveTo>
                  <a:pt x="0" y="0"/>
                </a:moveTo>
                <a:lnTo>
                  <a:pt x="1257300" y="0"/>
                </a:lnTo>
                <a:lnTo>
                  <a:pt x="12573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D6898"/>
              </a:gs>
              <a:gs pos="100000">
                <a:srgbClr val="8EC3D6"/>
              </a:gs>
            </a:gsLst>
            <a:lin ang="0" scaled="1"/>
          </a:gradFill>
          <a:ln/>
        </p:spPr>
      </p:sp>
      <p:sp>
        <p:nvSpPr>
          <p:cNvPr id="12" name="Shape 9"/>
          <p:cNvSpPr/>
          <p:nvPr/>
        </p:nvSpPr>
        <p:spPr>
          <a:xfrm>
            <a:off x="5588000" y="2667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838825" y="2946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42875"/>
                </a:moveTo>
                <a:cubicBezTo>
                  <a:pt x="327094" y="142875"/>
                  <a:pt x="314325" y="130106"/>
                  <a:pt x="314325" y="114300"/>
                </a:cubicBezTo>
                <a:cubicBezTo>
                  <a:pt x="314325" y="98494"/>
                  <a:pt x="327094" y="85725"/>
                  <a:pt x="342900" y="85725"/>
                </a:cubicBezTo>
                <a:lnTo>
                  <a:pt x="485775" y="85725"/>
                </a:lnTo>
                <a:cubicBezTo>
                  <a:pt x="501581" y="85725"/>
                  <a:pt x="514350" y="98494"/>
                  <a:pt x="514350" y="114300"/>
                </a:cubicBezTo>
                <a:lnTo>
                  <a:pt x="514350" y="257175"/>
                </a:lnTo>
                <a:cubicBezTo>
                  <a:pt x="514350" y="272981"/>
                  <a:pt x="501581" y="285750"/>
                  <a:pt x="485775" y="285750"/>
                </a:cubicBezTo>
                <a:cubicBezTo>
                  <a:pt x="469969" y="285750"/>
                  <a:pt x="457200" y="272981"/>
                  <a:pt x="457200" y="257175"/>
                </a:cubicBezTo>
                <a:lnTo>
                  <a:pt x="457200" y="183326"/>
                </a:lnTo>
                <a:lnTo>
                  <a:pt x="305931" y="334595"/>
                </a:lnTo>
                <a:cubicBezTo>
                  <a:pt x="294769" y="345758"/>
                  <a:pt x="276642" y="345758"/>
                  <a:pt x="265480" y="334595"/>
                </a:cubicBezTo>
                <a:lnTo>
                  <a:pt x="171450" y="240476"/>
                </a:lnTo>
                <a:lnTo>
                  <a:pt x="48756" y="363081"/>
                </a:lnTo>
                <a:cubicBezTo>
                  <a:pt x="37594" y="374243"/>
                  <a:pt x="19467" y="374243"/>
                  <a:pt x="8305" y="363081"/>
                </a:cubicBezTo>
                <a:cubicBezTo>
                  <a:pt x="-2857" y="351919"/>
                  <a:pt x="-2857" y="333792"/>
                  <a:pt x="8305" y="322630"/>
                </a:cubicBezTo>
                <a:lnTo>
                  <a:pt x="151180" y="179755"/>
                </a:lnTo>
                <a:cubicBezTo>
                  <a:pt x="162342" y="168593"/>
                  <a:pt x="180469" y="168593"/>
                  <a:pt x="191631" y="179755"/>
                </a:cubicBezTo>
                <a:lnTo>
                  <a:pt x="285750" y="273874"/>
                </a:lnTo>
                <a:lnTo>
                  <a:pt x="416749" y="142875"/>
                </a:lnTo>
                <a:lnTo>
                  <a:pt x="342900" y="142875"/>
                </a:ln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4" name="Text 11"/>
          <p:cNvSpPr/>
          <p:nvPr/>
        </p:nvSpPr>
        <p:spPr>
          <a:xfrm>
            <a:off x="5683349" y="3784600"/>
            <a:ext cx="825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2025Q1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5118001" y="4140200"/>
            <a:ext cx="1955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量价齐升，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highlight>
                  <a:srgbClr val="00CCFF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提价5元/张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658100" y="3505200"/>
            <a:ext cx="1257300" cy="50800"/>
          </a:xfrm>
          <a:custGeom>
            <a:avLst/>
            <a:gdLst/>
            <a:ahLst/>
            <a:cxnLst/>
            <a:rect l="l" t="t" r="r" b="b"/>
            <a:pathLst>
              <a:path w="1257300" h="50800">
                <a:moveTo>
                  <a:pt x="0" y="0"/>
                </a:moveTo>
                <a:lnTo>
                  <a:pt x="1257300" y="0"/>
                </a:lnTo>
                <a:lnTo>
                  <a:pt x="12573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8EC3D6"/>
              </a:gs>
              <a:gs pos="100000">
                <a:srgbClr val="2D6898"/>
              </a:gs>
            </a:gsLst>
            <a:lin ang="0" scaled="1"/>
          </a:gradFill>
          <a:ln/>
        </p:spPr>
      </p:sp>
      <p:sp>
        <p:nvSpPr>
          <p:cNvPr id="17" name="Shape 14"/>
          <p:cNvSpPr/>
          <p:nvPr/>
        </p:nvSpPr>
        <p:spPr>
          <a:xfrm>
            <a:off x="9969500" y="2667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10248900" y="2946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71475" y="185738"/>
                </a:moveTo>
                <a:cubicBezTo>
                  <a:pt x="371475" y="226725"/>
                  <a:pt x="358170" y="264587"/>
                  <a:pt x="335756" y="295305"/>
                </a:cubicBezTo>
                <a:lnTo>
                  <a:pt x="448806" y="408444"/>
                </a:lnTo>
                <a:cubicBezTo>
                  <a:pt x="459968" y="419606"/>
                  <a:pt x="459968" y="437733"/>
                  <a:pt x="448806" y="448895"/>
                </a:cubicBezTo>
                <a:cubicBezTo>
                  <a:pt x="437644" y="460058"/>
                  <a:pt x="419517" y="460058"/>
                  <a:pt x="408355" y="448895"/>
                </a:cubicBezTo>
                <a:lnTo>
                  <a:pt x="295305" y="335756"/>
                </a:lnTo>
                <a:cubicBezTo>
                  <a:pt x="264587" y="358170"/>
                  <a:pt x="226725" y="371475"/>
                  <a:pt x="185738" y="371475"/>
                </a:cubicBezTo>
                <a:cubicBezTo>
                  <a:pt x="83135" y="371475"/>
                  <a:pt x="0" y="288340"/>
                  <a:pt x="0" y="185738"/>
                </a:cubicBezTo>
                <a:cubicBezTo>
                  <a:pt x="0" y="83135"/>
                  <a:pt x="83135" y="0"/>
                  <a:pt x="185738" y="0"/>
                </a:cubicBezTo>
                <a:cubicBezTo>
                  <a:pt x="288340" y="0"/>
                  <a:pt x="371475" y="83135"/>
                  <a:pt x="371475" y="185738"/>
                </a:cubicBezTo>
                <a:close/>
                <a:moveTo>
                  <a:pt x="92869" y="192881"/>
                </a:moveTo>
                <a:lnTo>
                  <a:pt x="92869" y="250031"/>
                </a:lnTo>
                <a:cubicBezTo>
                  <a:pt x="92869" y="261908"/>
                  <a:pt x="102424" y="271463"/>
                  <a:pt x="114300" y="271463"/>
                </a:cubicBezTo>
                <a:cubicBezTo>
                  <a:pt x="126176" y="271463"/>
                  <a:pt x="135731" y="261908"/>
                  <a:pt x="135731" y="250031"/>
                </a:cubicBezTo>
                <a:lnTo>
                  <a:pt x="135731" y="192881"/>
                </a:lnTo>
                <a:cubicBezTo>
                  <a:pt x="135731" y="181005"/>
                  <a:pt x="126176" y="171450"/>
                  <a:pt x="114300" y="171450"/>
                </a:cubicBezTo>
                <a:cubicBezTo>
                  <a:pt x="102424" y="171450"/>
                  <a:pt x="92869" y="181005"/>
                  <a:pt x="92869" y="192881"/>
                </a:cubicBezTo>
                <a:close/>
                <a:moveTo>
                  <a:pt x="164306" y="107156"/>
                </a:moveTo>
                <a:lnTo>
                  <a:pt x="164306" y="250031"/>
                </a:lnTo>
                <a:cubicBezTo>
                  <a:pt x="164306" y="261908"/>
                  <a:pt x="173861" y="271463"/>
                  <a:pt x="185738" y="271463"/>
                </a:cubicBezTo>
                <a:cubicBezTo>
                  <a:pt x="197614" y="271463"/>
                  <a:pt x="207169" y="261908"/>
                  <a:pt x="207169" y="250031"/>
                </a:cubicBezTo>
                <a:lnTo>
                  <a:pt x="207169" y="107156"/>
                </a:lnTo>
                <a:cubicBezTo>
                  <a:pt x="207169" y="95280"/>
                  <a:pt x="197614" y="85725"/>
                  <a:pt x="185738" y="85725"/>
                </a:cubicBezTo>
                <a:cubicBezTo>
                  <a:pt x="173861" y="85725"/>
                  <a:pt x="164306" y="95280"/>
                  <a:pt x="164306" y="107156"/>
                </a:cubicBezTo>
                <a:close/>
                <a:moveTo>
                  <a:pt x="235744" y="164306"/>
                </a:moveTo>
                <a:lnTo>
                  <a:pt x="235744" y="250031"/>
                </a:lnTo>
                <a:cubicBezTo>
                  <a:pt x="235744" y="261908"/>
                  <a:pt x="245299" y="271463"/>
                  <a:pt x="257175" y="271463"/>
                </a:cubicBezTo>
                <a:cubicBezTo>
                  <a:pt x="269051" y="271463"/>
                  <a:pt x="278606" y="261908"/>
                  <a:pt x="278606" y="250031"/>
                </a:cubicBezTo>
                <a:lnTo>
                  <a:pt x="278606" y="164306"/>
                </a:lnTo>
                <a:cubicBezTo>
                  <a:pt x="278606" y="152430"/>
                  <a:pt x="269051" y="142875"/>
                  <a:pt x="257175" y="142875"/>
                </a:cubicBezTo>
                <a:cubicBezTo>
                  <a:pt x="245299" y="142875"/>
                  <a:pt x="235744" y="152430"/>
                  <a:pt x="235744" y="164306"/>
                </a:cubicBezTo>
                <a:close/>
              </a:path>
            </a:pathLst>
          </a:custGeom>
          <a:solidFill>
            <a:srgbClr val="2D6898"/>
          </a:solidFill>
          <a:ln/>
        </p:spPr>
      </p:sp>
      <p:sp>
        <p:nvSpPr>
          <p:cNvPr id="19" name="Text 16"/>
          <p:cNvSpPr/>
          <p:nvPr/>
        </p:nvSpPr>
        <p:spPr>
          <a:xfrm>
            <a:off x="10064849" y="3784600"/>
            <a:ext cx="825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2025Q2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9464377" y="4140200"/>
            <a:ext cx="203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铜价急挫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12%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，下游观望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254000" y="4800600"/>
            <a:ext cx="11684000" cy="660400"/>
          </a:xfrm>
          <a:custGeom>
            <a:avLst/>
            <a:gdLst/>
            <a:ahLst/>
            <a:cxnLst/>
            <a:rect l="l" t="t" r="r" b="b"/>
            <a:pathLst>
              <a:path w="11684000" h="6604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558797"/>
                </a:lnTo>
                <a:cubicBezTo>
                  <a:pt x="11684000" y="614911"/>
                  <a:pt x="11638511" y="660400"/>
                  <a:pt x="115823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412750" y="5003800"/>
            <a:ext cx="11366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公司依赖调价传导成本，若铜价与终端需求同步下滑，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环比指标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成为观察核心。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盈利质量：毛利率成胜负手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879600"/>
            <a:ext cx="45593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均价上涨推升Q1毛利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540000"/>
            <a:ext cx="4470400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2025年一季度公司覆铜板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highlight>
                  <a:srgbClr val="00CCFF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均价提升逾10% 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，带动单季毛利率扩张超</a:t>
            </a:r>
            <a:pPr>
              <a:lnSpc>
                <a:spcPct val="13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个百分点，验证其价格传导能力。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708400"/>
            <a:ext cx="4368800" cy="1270000"/>
          </a:xfrm>
          <a:custGeom>
            <a:avLst/>
            <a:gdLst/>
            <a:ahLst/>
            <a:cxnLst/>
            <a:rect l="l" t="t" r="r" b="b"/>
            <a:pathLst>
              <a:path w="4368800" h="1270000">
                <a:moveTo>
                  <a:pt x="101600" y="0"/>
                </a:moveTo>
                <a:lnTo>
                  <a:pt x="4267200" y="0"/>
                </a:lnTo>
                <a:cubicBezTo>
                  <a:pt x="4323275" y="0"/>
                  <a:pt x="4368800" y="45525"/>
                  <a:pt x="4368800" y="101600"/>
                </a:cubicBezTo>
                <a:lnTo>
                  <a:pt x="4368800" y="1168400"/>
                </a:lnTo>
                <a:cubicBezTo>
                  <a:pt x="4368800" y="1224475"/>
                  <a:pt x="4323275" y="1270000"/>
                  <a:pt x="42672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8EC3D6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57200" y="3911600"/>
            <a:ext cx="4064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核心逻辑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4267200"/>
            <a:ext cx="4051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建立在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国补刺激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AI订单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叠加，短期供需缺口放大。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927600" y="254000"/>
            <a:ext cx="7010400" cy="6350000"/>
          </a:xfrm>
          <a:custGeom>
            <a:avLst/>
            <a:gdLst/>
            <a:ahLst/>
            <a:cxnLst/>
            <a:rect l="l" t="t" r="r" b="b"/>
            <a:pathLst>
              <a:path w="7010400" h="6350000">
                <a:moveTo>
                  <a:pt x="152400" y="0"/>
                </a:moveTo>
                <a:lnTo>
                  <a:pt x="6858000" y="0"/>
                </a:lnTo>
                <a:cubicBezTo>
                  <a:pt x="6942112" y="0"/>
                  <a:pt x="7010400" y="68288"/>
                  <a:pt x="7010400" y="152400"/>
                </a:cubicBezTo>
                <a:lnTo>
                  <a:pt x="7010400" y="6197600"/>
                </a:lnTo>
                <a:cubicBezTo>
                  <a:pt x="7010400" y="6281712"/>
                  <a:pt x="6942112" y="6350000"/>
                  <a:pt x="6858000" y="6350000"/>
                </a:cubicBezTo>
                <a:lnTo>
                  <a:pt x="152400" y="6350000"/>
                </a:lnTo>
                <a:cubicBezTo>
                  <a:pt x="68288" y="6350000"/>
                  <a:pt x="0" y="6281712"/>
                  <a:pt x="0" y="619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pic>
        <p:nvPicPr>
          <p:cNvPr id="11" name="Image 1" descr="https://kimi-web-img.moonshot.cn/img/www.acadecraft.com/60f30e3dda6d5ea20c3f27eef5337e8b22c6c798.jpg">    </p:cNvPr>
          <p:cNvPicPr>
            <a:picLocks noChangeAspect="1"/>
          </p:cNvPicPr>
          <p:nvPr/>
        </p:nvPicPr>
        <p:blipFill>
          <a:blip r:embed="rId2"/>
          <a:srcRect l="0" r="0" t="16394" b="16394"/>
          <a:stretch/>
        </p:blipFill>
        <p:spPr>
          <a:xfrm>
            <a:off x="5232400" y="1511300"/>
            <a:ext cx="6400800" cy="2870200"/>
          </a:xfrm>
          <a:prstGeom prst="roundRect">
            <a:avLst>
              <a:gd name="adj" fmla="val 3540"/>
            </a:avLst>
          </a:prstGeom>
        </p:spPr>
      </p:pic>
      <p:sp>
        <p:nvSpPr>
          <p:cNvPr id="12" name="Text 8"/>
          <p:cNvSpPr/>
          <p:nvPr/>
        </p:nvSpPr>
        <p:spPr>
          <a:xfrm>
            <a:off x="5181600" y="46863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D689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风险警示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5187950" y="5092700"/>
            <a:ext cx="648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若后续铜价回落或需求放缓，溢价空间将被压缩，毛利率高弹性随之逆转。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9430" y="14605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11-20:14:51-d3l4keos8jdo4os5emt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51755" y="911860"/>
            <a:ext cx="4064000" cy="914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58750" y="9144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减值与费用侵蚀去年利润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871986" y="1676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3252986" y="19812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0" y="76200"/>
                </a:moveTo>
                <a:cubicBezTo>
                  <a:pt x="0" y="34171"/>
                  <a:pt x="34171" y="0"/>
                  <a:pt x="76200" y="0"/>
                </a:cubicBezTo>
                <a:lnTo>
                  <a:pt x="254198" y="0"/>
                </a:lnTo>
                <a:cubicBezTo>
                  <a:pt x="274439" y="0"/>
                  <a:pt x="293846" y="7977"/>
                  <a:pt x="308134" y="22265"/>
                </a:cubicBezTo>
                <a:lnTo>
                  <a:pt x="434935" y="149185"/>
                </a:lnTo>
                <a:cubicBezTo>
                  <a:pt x="449223" y="163473"/>
                  <a:pt x="457200" y="182880"/>
                  <a:pt x="457200" y="203121"/>
                </a:cubicBezTo>
                <a:lnTo>
                  <a:pt x="457200" y="533400"/>
                </a:lnTo>
                <a:cubicBezTo>
                  <a:pt x="457200" y="575429"/>
                  <a:pt x="423029" y="609600"/>
                  <a:pt x="381000" y="609600"/>
                </a:cubicBezTo>
                <a:lnTo>
                  <a:pt x="76200" y="609600"/>
                </a:lnTo>
                <a:cubicBezTo>
                  <a:pt x="34171" y="609600"/>
                  <a:pt x="0" y="575429"/>
                  <a:pt x="0" y="533400"/>
                </a:cubicBezTo>
                <a:lnTo>
                  <a:pt x="0" y="76200"/>
                </a:lnTo>
                <a:close/>
                <a:moveTo>
                  <a:pt x="247650" y="69652"/>
                </a:moveTo>
                <a:lnTo>
                  <a:pt x="247650" y="180975"/>
                </a:lnTo>
                <a:cubicBezTo>
                  <a:pt x="247650" y="196810"/>
                  <a:pt x="260390" y="209550"/>
                  <a:pt x="276225" y="209550"/>
                </a:cubicBezTo>
                <a:lnTo>
                  <a:pt x="387548" y="209550"/>
                </a:lnTo>
                <a:lnTo>
                  <a:pt x="247650" y="69652"/>
                </a:lnTo>
                <a:close/>
                <a:moveTo>
                  <a:pt x="76200" y="104775"/>
                </a:moveTo>
                <a:cubicBezTo>
                  <a:pt x="76200" y="120610"/>
                  <a:pt x="88940" y="133350"/>
                  <a:pt x="104775" y="133350"/>
                </a:cubicBezTo>
                <a:lnTo>
                  <a:pt x="161925" y="133350"/>
                </a:lnTo>
                <a:cubicBezTo>
                  <a:pt x="177760" y="133350"/>
                  <a:pt x="190500" y="120610"/>
                  <a:pt x="190500" y="104775"/>
                </a:cubicBezTo>
                <a:cubicBezTo>
                  <a:pt x="190500" y="88940"/>
                  <a:pt x="177760" y="76200"/>
                  <a:pt x="161925" y="76200"/>
                </a:cubicBezTo>
                <a:lnTo>
                  <a:pt x="104775" y="76200"/>
                </a:lnTo>
                <a:cubicBezTo>
                  <a:pt x="88940" y="76200"/>
                  <a:pt x="76200" y="88940"/>
                  <a:pt x="76200" y="104775"/>
                </a:cubicBezTo>
                <a:close/>
                <a:moveTo>
                  <a:pt x="76200" y="219075"/>
                </a:moveTo>
                <a:cubicBezTo>
                  <a:pt x="76200" y="234910"/>
                  <a:pt x="88940" y="247650"/>
                  <a:pt x="104775" y="247650"/>
                </a:cubicBezTo>
                <a:lnTo>
                  <a:pt x="161925" y="247650"/>
                </a:lnTo>
                <a:cubicBezTo>
                  <a:pt x="177760" y="247650"/>
                  <a:pt x="190500" y="234910"/>
                  <a:pt x="190500" y="219075"/>
                </a:cubicBezTo>
                <a:cubicBezTo>
                  <a:pt x="190500" y="203240"/>
                  <a:pt x="177760" y="190500"/>
                  <a:pt x="161925" y="190500"/>
                </a:cubicBezTo>
                <a:lnTo>
                  <a:pt x="104775" y="190500"/>
                </a:lnTo>
                <a:cubicBezTo>
                  <a:pt x="88940" y="190500"/>
                  <a:pt x="76200" y="203240"/>
                  <a:pt x="76200" y="219075"/>
                </a:cubicBezTo>
                <a:close/>
                <a:moveTo>
                  <a:pt x="209550" y="309563"/>
                </a:moveTo>
                <a:lnTo>
                  <a:pt x="209550" y="314325"/>
                </a:lnTo>
                <a:cubicBezTo>
                  <a:pt x="175260" y="314682"/>
                  <a:pt x="147638" y="342543"/>
                  <a:pt x="147638" y="376833"/>
                </a:cubicBezTo>
                <a:cubicBezTo>
                  <a:pt x="147638" y="407432"/>
                  <a:pt x="169664" y="433507"/>
                  <a:pt x="199906" y="438507"/>
                </a:cubicBezTo>
                <a:lnTo>
                  <a:pt x="249555" y="446842"/>
                </a:lnTo>
                <a:cubicBezTo>
                  <a:pt x="256699" y="448032"/>
                  <a:pt x="261938" y="454223"/>
                  <a:pt x="261938" y="461486"/>
                </a:cubicBezTo>
                <a:cubicBezTo>
                  <a:pt x="261938" y="469702"/>
                  <a:pt x="255270" y="476369"/>
                  <a:pt x="247055" y="476369"/>
                </a:cubicBezTo>
                <a:lnTo>
                  <a:pt x="180975" y="476250"/>
                </a:lnTo>
                <a:cubicBezTo>
                  <a:pt x="167878" y="476250"/>
                  <a:pt x="157163" y="486966"/>
                  <a:pt x="157163" y="500063"/>
                </a:cubicBezTo>
                <a:cubicBezTo>
                  <a:pt x="157163" y="513159"/>
                  <a:pt x="167878" y="523875"/>
                  <a:pt x="180975" y="523875"/>
                </a:cubicBezTo>
                <a:lnTo>
                  <a:pt x="209550" y="523875"/>
                </a:lnTo>
                <a:lnTo>
                  <a:pt x="209550" y="528638"/>
                </a:lnTo>
                <a:cubicBezTo>
                  <a:pt x="209550" y="541734"/>
                  <a:pt x="220266" y="552450"/>
                  <a:pt x="233363" y="552450"/>
                </a:cubicBezTo>
                <a:cubicBezTo>
                  <a:pt x="246459" y="552450"/>
                  <a:pt x="257175" y="541734"/>
                  <a:pt x="257175" y="528638"/>
                </a:cubicBezTo>
                <a:lnTo>
                  <a:pt x="257175" y="523042"/>
                </a:lnTo>
                <a:cubicBezTo>
                  <a:pt x="286941" y="518160"/>
                  <a:pt x="309563" y="492443"/>
                  <a:pt x="309563" y="461367"/>
                </a:cubicBezTo>
                <a:cubicBezTo>
                  <a:pt x="309563" y="430768"/>
                  <a:pt x="287536" y="404693"/>
                  <a:pt x="257294" y="399693"/>
                </a:cubicBezTo>
                <a:lnTo>
                  <a:pt x="207645" y="391358"/>
                </a:lnTo>
                <a:cubicBezTo>
                  <a:pt x="200501" y="390168"/>
                  <a:pt x="195262" y="383977"/>
                  <a:pt x="195262" y="376714"/>
                </a:cubicBezTo>
                <a:cubicBezTo>
                  <a:pt x="195262" y="368498"/>
                  <a:pt x="201930" y="361831"/>
                  <a:pt x="210145" y="361831"/>
                </a:cubicBezTo>
                <a:lnTo>
                  <a:pt x="266700" y="361831"/>
                </a:lnTo>
                <a:cubicBezTo>
                  <a:pt x="279797" y="361831"/>
                  <a:pt x="290512" y="351115"/>
                  <a:pt x="290512" y="338018"/>
                </a:cubicBezTo>
                <a:cubicBezTo>
                  <a:pt x="290512" y="324922"/>
                  <a:pt x="279797" y="314206"/>
                  <a:pt x="266700" y="314206"/>
                </a:cubicBezTo>
                <a:lnTo>
                  <a:pt x="257175" y="314206"/>
                </a:lnTo>
                <a:lnTo>
                  <a:pt x="257175" y="309443"/>
                </a:lnTo>
                <a:cubicBezTo>
                  <a:pt x="257175" y="296347"/>
                  <a:pt x="246459" y="285631"/>
                  <a:pt x="233362" y="285631"/>
                </a:cubicBezTo>
                <a:cubicBezTo>
                  <a:pt x="220266" y="285631"/>
                  <a:pt x="209550" y="296347"/>
                  <a:pt x="209550" y="309443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8" name="Text 5"/>
          <p:cNvSpPr/>
          <p:nvPr/>
        </p:nvSpPr>
        <p:spPr>
          <a:xfrm>
            <a:off x="2783086" y="3048000"/>
            <a:ext cx="139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一次性减值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719388" y="3505200"/>
            <a:ext cx="152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1.06亿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259336" y="4064000"/>
            <a:ext cx="444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港元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835352" y="2616200"/>
            <a:ext cx="901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8EC3D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100715" y="1676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8EC3D6">
              <a:alpha val="3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8367415" y="19812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342900" y="-19050"/>
                </a:moveTo>
                <a:cubicBezTo>
                  <a:pt x="327065" y="-19050"/>
                  <a:pt x="314325" y="-6310"/>
                  <a:pt x="314325" y="9525"/>
                </a:cubicBezTo>
                <a:lnTo>
                  <a:pt x="314325" y="23813"/>
                </a:lnTo>
                <a:lnTo>
                  <a:pt x="312182" y="23813"/>
                </a:lnTo>
                <a:cubicBezTo>
                  <a:pt x="268605" y="23813"/>
                  <a:pt x="233363" y="59174"/>
                  <a:pt x="233363" y="102632"/>
                </a:cubicBezTo>
                <a:cubicBezTo>
                  <a:pt x="233363" y="142399"/>
                  <a:pt x="263009" y="175974"/>
                  <a:pt x="302419" y="180856"/>
                </a:cubicBezTo>
                <a:lnTo>
                  <a:pt x="375047" y="189905"/>
                </a:lnTo>
                <a:cubicBezTo>
                  <a:pt x="381119" y="190619"/>
                  <a:pt x="385763" y="195858"/>
                  <a:pt x="385763" y="202049"/>
                </a:cubicBezTo>
                <a:cubicBezTo>
                  <a:pt x="385763" y="208836"/>
                  <a:pt x="380286" y="214193"/>
                  <a:pt x="373618" y="214193"/>
                </a:cubicBezTo>
                <a:lnTo>
                  <a:pt x="285750" y="214313"/>
                </a:lnTo>
                <a:cubicBezTo>
                  <a:pt x="267295" y="214313"/>
                  <a:pt x="252413" y="229195"/>
                  <a:pt x="252413" y="247650"/>
                </a:cubicBezTo>
                <a:cubicBezTo>
                  <a:pt x="252413" y="266105"/>
                  <a:pt x="267295" y="280987"/>
                  <a:pt x="285750" y="280987"/>
                </a:cubicBezTo>
                <a:lnTo>
                  <a:pt x="314325" y="280987"/>
                </a:lnTo>
                <a:lnTo>
                  <a:pt x="314325" y="295275"/>
                </a:lnTo>
                <a:cubicBezTo>
                  <a:pt x="314325" y="311110"/>
                  <a:pt x="327065" y="323850"/>
                  <a:pt x="342900" y="323850"/>
                </a:cubicBezTo>
                <a:cubicBezTo>
                  <a:pt x="358735" y="323850"/>
                  <a:pt x="371475" y="311110"/>
                  <a:pt x="371475" y="295275"/>
                </a:cubicBezTo>
                <a:lnTo>
                  <a:pt x="371475" y="280987"/>
                </a:lnTo>
                <a:lnTo>
                  <a:pt x="373618" y="280987"/>
                </a:lnTo>
                <a:cubicBezTo>
                  <a:pt x="417195" y="280987"/>
                  <a:pt x="452437" y="245626"/>
                  <a:pt x="452437" y="202168"/>
                </a:cubicBezTo>
                <a:cubicBezTo>
                  <a:pt x="452437" y="162401"/>
                  <a:pt x="422791" y="128826"/>
                  <a:pt x="383381" y="123944"/>
                </a:cubicBezTo>
                <a:lnTo>
                  <a:pt x="310753" y="114895"/>
                </a:lnTo>
                <a:cubicBezTo>
                  <a:pt x="304681" y="114181"/>
                  <a:pt x="300038" y="108942"/>
                  <a:pt x="300038" y="102751"/>
                </a:cubicBezTo>
                <a:cubicBezTo>
                  <a:pt x="300038" y="95964"/>
                  <a:pt x="305514" y="90607"/>
                  <a:pt x="312182" y="90607"/>
                </a:cubicBezTo>
                <a:lnTo>
                  <a:pt x="390525" y="90488"/>
                </a:lnTo>
                <a:cubicBezTo>
                  <a:pt x="408980" y="90488"/>
                  <a:pt x="423863" y="75605"/>
                  <a:pt x="423863" y="57150"/>
                </a:cubicBezTo>
                <a:cubicBezTo>
                  <a:pt x="423863" y="38695"/>
                  <a:pt x="408980" y="23813"/>
                  <a:pt x="390525" y="23813"/>
                </a:cubicBezTo>
                <a:lnTo>
                  <a:pt x="371475" y="23813"/>
                </a:lnTo>
                <a:lnTo>
                  <a:pt x="371475" y="9525"/>
                </a:lnTo>
                <a:cubicBezTo>
                  <a:pt x="371475" y="-6310"/>
                  <a:pt x="358735" y="-19050"/>
                  <a:pt x="342900" y="-19050"/>
                </a:cubicBezTo>
                <a:close/>
                <a:moveTo>
                  <a:pt x="130135" y="406598"/>
                </a:moveTo>
                <a:lnTo>
                  <a:pt x="79415" y="457200"/>
                </a:lnTo>
                <a:lnTo>
                  <a:pt x="38100" y="457200"/>
                </a:lnTo>
                <a:cubicBezTo>
                  <a:pt x="17026" y="457200"/>
                  <a:pt x="0" y="474226"/>
                  <a:pt x="0" y="495300"/>
                </a:cubicBezTo>
                <a:lnTo>
                  <a:pt x="0" y="571500"/>
                </a:lnTo>
                <a:cubicBezTo>
                  <a:pt x="0" y="592574"/>
                  <a:pt x="17026" y="609600"/>
                  <a:pt x="38100" y="609600"/>
                </a:cubicBezTo>
                <a:lnTo>
                  <a:pt x="419695" y="609600"/>
                </a:lnTo>
                <a:cubicBezTo>
                  <a:pt x="454223" y="609600"/>
                  <a:pt x="487918" y="598527"/>
                  <a:pt x="515779" y="578048"/>
                </a:cubicBezTo>
                <a:lnTo>
                  <a:pt x="666512" y="466963"/>
                </a:lnTo>
                <a:cubicBezTo>
                  <a:pt x="687705" y="451366"/>
                  <a:pt x="692229" y="421600"/>
                  <a:pt x="676632" y="400407"/>
                </a:cubicBezTo>
                <a:cubicBezTo>
                  <a:pt x="661035" y="379214"/>
                  <a:pt x="631269" y="374690"/>
                  <a:pt x="610076" y="390287"/>
                </a:cubicBezTo>
                <a:lnTo>
                  <a:pt x="467439" y="495300"/>
                </a:lnTo>
                <a:lnTo>
                  <a:pt x="333375" y="495300"/>
                </a:lnTo>
                <a:cubicBezTo>
                  <a:pt x="317540" y="495300"/>
                  <a:pt x="304800" y="482560"/>
                  <a:pt x="304800" y="466725"/>
                </a:cubicBezTo>
                <a:cubicBezTo>
                  <a:pt x="304800" y="450890"/>
                  <a:pt x="317540" y="438150"/>
                  <a:pt x="333375" y="438150"/>
                </a:cubicBezTo>
                <a:lnTo>
                  <a:pt x="419100" y="438150"/>
                </a:lnTo>
                <a:cubicBezTo>
                  <a:pt x="440174" y="438150"/>
                  <a:pt x="457200" y="421124"/>
                  <a:pt x="457200" y="400050"/>
                </a:cubicBezTo>
                <a:cubicBezTo>
                  <a:pt x="457200" y="378976"/>
                  <a:pt x="440174" y="361950"/>
                  <a:pt x="419100" y="361950"/>
                </a:cubicBezTo>
                <a:lnTo>
                  <a:pt x="237887" y="361950"/>
                </a:lnTo>
                <a:cubicBezTo>
                  <a:pt x="197525" y="361950"/>
                  <a:pt x="158710" y="378023"/>
                  <a:pt x="130135" y="406598"/>
                </a:cubicBezTo>
                <a:close/>
              </a:path>
            </a:pathLst>
          </a:custGeom>
          <a:solidFill>
            <a:srgbClr val="00CCFF"/>
          </a:solidFill>
          <a:ln/>
        </p:spPr>
      </p:sp>
      <p:sp>
        <p:nvSpPr>
          <p:cNvPr id="14" name="Text 11"/>
          <p:cNvSpPr/>
          <p:nvPr/>
        </p:nvSpPr>
        <p:spPr>
          <a:xfrm>
            <a:off x="7757815" y="3048000"/>
            <a:ext cx="1905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毛利率低于预期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948116" y="3505200"/>
            <a:ext cx="152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2.16亿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310265" y="4064000"/>
            <a:ext cx="800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港元缺口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254000" y="4724400"/>
            <a:ext cx="11684000" cy="1219200"/>
          </a:xfrm>
          <a:custGeom>
            <a:avLst/>
            <a:gdLst/>
            <a:ahLst/>
            <a:cxnLst/>
            <a:rect l="l" t="t" r="r" b="b"/>
            <a:pathLst>
              <a:path w="11684000" h="1219200">
                <a:moveTo>
                  <a:pt x="101596" y="0"/>
                </a:moveTo>
                <a:lnTo>
                  <a:pt x="11582404" y="0"/>
                </a:lnTo>
                <a:cubicBezTo>
                  <a:pt x="11638514" y="0"/>
                  <a:pt x="11684000" y="45486"/>
                  <a:pt x="11684000" y="101596"/>
                </a:cubicBezTo>
                <a:lnTo>
                  <a:pt x="11684000" y="1117604"/>
                </a:lnTo>
                <a:cubicBezTo>
                  <a:pt x="11684000" y="1173714"/>
                  <a:pt x="11638514" y="1219200"/>
                  <a:pt x="11582404" y="1219200"/>
                </a:cubicBezTo>
                <a:lnTo>
                  <a:pt x="101596" y="1219200"/>
                </a:lnTo>
                <a:cubicBezTo>
                  <a:pt x="45486" y="1219200"/>
                  <a:pt x="0" y="1173714"/>
                  <a:pt x="0" y="1117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2D6898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393700" y="4927600"/>
            <a:ext cx="11404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合计造成 </a:t>
            </a:r>
            <a:pPr algn="ctr">
              <a:lnSpc>
                <a:spcPct val="120000"/>
              </a:lnSpc>
            </a:pPr>
            <a:r>
              <a:rPr lang="en-US" sz="3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3.22亿</a:t>
            </a:r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港元利润缺口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412750" y="5486400"/>
            <a:ext cx="11366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销售、行政及融资成本合计占营收比重升至约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D689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5.6%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。若2025下半年铜价再度波动，公司或需计提存货跌价。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1-20:14:40-d3l4kc0s8jdo4os5emkg.png">    </p:cNvPr>
          <p:cNvPicPr>
            <a:picLocks noChangeAspect="1"/>
          </p:cNvPicPr>
          <p:nvPr/>
        </p:nvPicPr>
        <p:blipFill>
          <a:blip r:embed="rId2"/>
          <a:srcRect l="0" r="0" t="28475" b="28475"/>
          <a:stretch/>
        </p:blipFill>
        <p:spPr>
          <a:xfrm>
            <a:off x="0" y="2468880"/>
            <a:ext cx="12191365" cy="1835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175" y="3133090"/>
            <a:ext cx="660654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需求结构：AI与家电双轮驱动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V="1">
            <a:off x="10896600" y="897890"/>
            <a:ext cx="762000" cy="76200"/>
          </a:xfrm>
          <a:prstGeom prst="rect">
            <a:avLst/>
          </a:prstGeom>
        </p:spPr>
      </p:pic>
      <p:pic>
        <p:nvPicPr>
          <p:cNvPr id="5" name="Image 2" descr="https://kimi-img.moonshot.cn/pub/slides/slides_tmpl/image/25-10-11-20:14:39-d3l4kbos8jdo4os5emjg.png">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flipV="1">
            <a:off x="10896600" y="1028700"/>
            <a:ext cx="762000" cy="762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7" name="Text 2"/>
          <p:cNvSpPr/>
          <p:nvPr/>
        </p:nvSpPr>
        <p:spPr>
          <a:xfrm>
            <a:off x="803814" y="5686046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803814" y="578302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803814" y="587999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3" descr="https://kimi-img.moonshot.cn/pub/slides/slides_tmpl/image/25-10-11-20:14:39-d3l4kbos8jdo4os5emj0.png">    </p:cNvPr>
          <p:cNvPicPr>
            <a:picLocks noChangeAspect="1"/>
          </p:cNvPicPr>
          <p:nvPr/>
        </p:nvPicPr>
        <p:blipFill>
          <a:blip r:embed="rId5"/>
          <a:srcRect l="423" r="423" t="0" b="0"/>
          <a:stretch/>
        </p:blipFill>
        <p:spPr>
          <a:xfrm flipH="1">
            <a:off x="7372350" y="1739900"/>
            <a:ext cx="3202305" cy="32289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4032" y="2654935"/>
            <a:ext cx="1618942" cy="12938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500" dirty="0">
                <a:solidFill>
                  <a:srgbClr val="0523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穿越周期的铜箔龙头：建滔积层板2025财报透视</dc:title>
  <dc:subject>穿越周期的铜箔龙头：建滔积层板2025财报透视</dc:subject>
  <dc:creator>Kimi</dc:creator>
  <cp:lastModifiedBy>Kimi</cp:lastModifiedBy>
  <cp:revision>1</cp:revision>
  <dcterms:created xsi:type="dcterms:W3CDTF">2025-12-12T01:09:34Z</dcterms:created>
  <dcterms:modified xsi:type="dcterms:W3CDTF">2025-12-12T01:09:34Z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穿越周期的铜箔龙头：建滔积层板2025财报透视","ContentProducer":"001191110108MACG2KBH8F10000","ProduceID":"d4tlkk1e3tpu86ddtlcg","ReservedCode1":"","ContentPropagator":"001191110108MACG2KBH8F20000","PropagateID":"d4tlkk1e3tpu86ddtlcg","ReservedCode2":""}</vt:lpwstr>
  </property>
</Properties>
</file>